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82121F9A-1071-4870-AE5A-6EA9629A9294}">
          <p14:sldIdLst>
            <p14:sldId id="261"/>
            <p14:sldId id="256"/>
            <p14:sldId id="257"/>
            <p14:sldId id="258"/>
            <p14:sldId id="259"/>
          </p14:sldIdLst>
        </p14:section>
        <p14:section name="Razdelek brez naslova" id="{B3DEB7D3-AED4-4AC7-AE2F-8265F1373398}">
          <p14:sldIdLst>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7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A0CF4-9F69-453D-944F-03E32399CA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l-SI"/>
        </a:p>
      </dgm:t>
    </dgm:pt>
    <dgm:pt modelId="{D30DE735-5C30-4301-9B52-FCAD71969A46}">
      <dgm:prSet phldrT="[besedilo]" custT="1"/>
      <dgm:spPr/>
      <dgm:t>
        <a:bodyPr/>
        <a:lstStyle/>
        <a:p>
          <a:r>
            <a:rPr lang="sl-SI" sz="1100" dirty="0" smtClean="0">
              <a:solidFill>
                <a:srgbClr val="333333"/>
              </a:solidFill>
              <a:latin typeface="Verdana" panose="020B0604030504040204" pitchFamily="34" charset="0"/>
            </a:rPr>
            <a:t>Ste vedeli, da je v Katastru jam Jamarske zveze Slovenije registriranih več kot 13.000 jam? Jamarsko pravilo: Če greš v jamo, pustiš sporočilo, v katero jamo si šel, in predvideno uro prihoda!</a:t>
          </a:r>
          <a:endParaRPr lang="sl-SI" sz="1100" dirty="0"/>
        </a:p>
      </dgm:t>
    </dgm:pt>
    <dgm:pt modelId="{D0F0ED6A-34CB-4E64-A7FB-D7998CC6779A}" type="parTrans" cxnId="{1C32E24C-84F0-4289-A72B-08E1EAF64F41}">
      <dgm:prSet/>
      <dgm:spPr/>
      <dgm:t>
        <a:bodyPr/>
        <a:lstStyle/>
        <a:p>
          <a:endParaRPr lang="sl-SI"/>
        </a:p>
      </dgm:t>
    </dgm:pt>
    <dgm:pt modelId="{8F24C7DD-F4BB-4922-842C-5BB2D6A1176B}" type="sibTrans" cxnId="{1C32E24C-84F0-4289-A72B-08E1EAF64F41}">
      <dgm:prSet/>
      <dgm:spPr/>
      <dgm:t>
        <a:bodyPr/>
        <a:lstStyle/>
        <a:p>
          <a:endParaRPr lang="sl-SI"/>
        </a:p>
      </dgm:t>
    </dgm:pt>
    <dgm:pt modelId="{76F90724-D66B-4CE2-8874-D65F942F2C54}">
      <dgm:prSet phldrT="[besedilo]" custT="1"/>
      <dgm:spPr/>
      <dgm:t>
        <a:bodyPr/>
        <a:lstStyle/>
        <a:p>
          <a:endParaRPr lang="sl-SI" sz="900" dirty="0" smtClean="0"/>
        </a:p>
        <a:p>
          <a:r>
            <a:rPr lang="sl-SI" sz="1100" dirty="0" smtClean="0">
              <a:solidFill>
                <a:schemeClr val="bg1"/>
              </a:solidFill>
            </a:rPr>
            <a:t>Irena je lepotica in kraljica improvizacije, Blaž pa </a:t>
          </a:r>
          <a:r>
            <a:rPr lang="sl-SI" sz="1100" dirty="0" err="1" smtClean="0">
              <a:solidFill>
                <a:schemeClr val="bg1"/>
              </a:solidFill>
            </a:rPr>
            <a:t>mulc</a:t>
          </a:r>
          <a:r>
            <a:rPr lang="sl-SI" sz="1100" dirty="0" smtClean="0">
              <a:solidFill>
                <a:schemeClr val="bg1"/>
              </a:solidFill>
            </a:rPr>
            <a:t> reda in discipline. Ko Irena starše preprosi, da ne gresta z njimi v Postojnsko jamo, ampak sama na bazen, je Blaž malce zmeden, ko pa čez nekaj minut spet obrne ploščo in hoče z njim sama v jamo, je izgubljen.</a:t>
          </a:r>
        </a:p>
        <a:p>
          <a:endParaRPr lang="sl-SI" sz="900" dirty="0" smtClean="0">
            <a:solidFill>
              <a:schemeClr val="bg1"/>
            </a:solidFill>
          </a:endParaRPr>
        </a:p>
        <a:p>
          <a:endParaRPr lang="sl-SI" sz="900" dirty="0"/>
        </a:p>
      </dgm:t>
    </dgm:pt>
    <dgm:pt modelId="{A8F191DD-5C0E-4EB3-A6CF-2AD51F17D052}" type="parTrans" cxnId="{BDC9525E-39E8-4498-9CEF-F7350451DC4A}">
      <dgm:prSet/>
      <dgm:spPr/>
      <dgm:t>
        <a:bodyPr/>
        <a:lstStyle/>
        <a:p>
          <a:endParaRPr lang="sl-SI"/>
        </a:p>
      </dgm:t>
    </dgm:pt>
    <dgm:pt modelId="{D9AC7FAE-2FD5-44DF-951A-F2BFC7815818}" type="sibTrans" cxnId="{BDC9525E-39E8-4498-9CEF-F7350451DC4A}">
      <dgm:prSet/>
      <dgm:spPr/>
      <dgm:t>
        <a:bodyPr/>
        <a:lstStyle/>
        <a:p>
          <a:endParaRPr lang="sl-SI"/>
        </a:p>
      </dgm:t>
    </dgm:pt>
    <dgm:pt modelId="{12BFA790-FA40-44DD-92EE-0EC1D3DF07CC}">
      <dgm:prSet phldrT="[besedilo]"/>
      <dgm:spPr/>
      <dgm:t>
        <a:bodyPr/>
        <a:lstStyle/>
        <a:p>
          <a:r>
            <a:rPr lang="sl-SI" dirty="0" smtClean="0">
              <a:solidFill>
                <a:schemeClr val="accent5">
                  <a:lumMod val="75000"/>
                </a:schemeClr>
              </a:solidFill>
            </a:rPr>
            <a:t>Knjiga je zelo nepredvidljiva in napeta. Kmalu se sprevrže v boj za preživetje. Ko sem jo začela brati, se mi ni zdela nič posebnega, vendar je kar nisem mogla nehati brati. Ocena: 5/5.</a:t>
          </a:r>
        </a:p>
        <a:p>
          <a:r>
            <a:rPr lang="sl-SI" dirty="0" smtClean="0">
              <a:solidFill>
                <a:schemeClr val="accent5">
                  <a:lumMod val="75000"/>
                </a:schemeClr>
              </a:solidFill>
            </a:rPr>
            <a:t>(Lana B., Pil 8/21)</a:t>
          </a:r>
          <a:endParaRPr lang="sl-SI" dirty="0">
            <a:solidFill>
              <a:schemeClr val="accent5">
                <a:lumMod val="75000"/>
              </a:schemeClr>
            </a:solidFill>
          </a:endParaRPr>
        </a:p>
      </dgm:t>
    </dgm:pt>
    <dgm:pt modelId="{597029AA-D8C4-4B6A-A3FD-9F5087F67AD0}" type="parTrans" cxnId="{C5499DCF-492B-4B99-A47C-BEBD5E757C30}">
      <dgm:prSet/>
      <dgm:spPr/>
      <dgm:t>
        <a:bodyPr/>
        <a:lstStyle/>
        <a:p>
          <a:endParaRPr lang="sl-SI"/>
        </a:p>
      </dgm:t>
    </dgm:pt>
    <dgm:pt modelId="{1AA2A486-E14D-4B13-81A6-E86F9BFC84C4}" type="sibTrans" cxnId="{C5499DCF-492B-4B99-A47C-BEBD5E757C30}">
      <dgm:prSet/>
      <dgm:spPr/>
      <dgm:t>
        <a:bodyPr/>
        <a:lstStyle/>
        <a:p>
          <a:endParaRPr lang="sl-SI"/>
        </a:p>
      </dgm:t>
    </dgm:pt>
    <dgm:pt modelId="{A4962D22-B90C-4511-8E4A-3676539FFB75}">
      <dgm:prSet phldrT="[besedilo]"/>
      <dgm:spPr/>
      <dgm:t>
        <a:bodyPr/>
        <a:lstStyle/>
        <a:p>
          <a:r>
            <a:rPr lang="sl-SI" dirty="0" smtClean="0"/>
            <a:t>„</a:t>
          </a:r>
          <a:r>
            <a:rPr lang="sl-SI" dirty="0" smtClean="0">
              <a:solidFill>
                <a:schemeClr val="accent4">
                  <a:lumMod val="40000"/>
                  <a:lumOff val="60000"/>
                </a:schemeClr>
              </a:solidFill>
            </a:rPr>
            <a:t>Objemi me, prosim“ je zašepetala. Nekaj dolgih trenutkov ni vedel, kaj naj stori, potem pa jo je objel in tokrat se je voljno stisnila obenj. Srce mu je začelo divje razbijati, kar čutil je, kako ga obliva rdečica.</a:t>
          </a:r>
          <a:endParaRPr lang="sl-SI" dirty="0">
            <a:solidFill>
              <a:schemeClr val="accent4">
                <a:lumMod val="40000"/>
                <a:lumOff val="60000"/>
              </a:schemeClr>
            </a:solidFill>
          </a:endParaRPr>
        </a:p>
      </dgm:t>
    </dgm:pt>
    <dgm:pt modelId="{5AAD31F5-F153-4220-9741-2B5E7C3A5E15}" type="parTrans" cxnId="{C48CCCD2-0DC2-472B-9E6A-1997A4291403}">
      <dgm:prSet/>
      <dgm:spPr/>
      <dgm:t>
        <a:bodyPr/>
        <a:lstStyle/>
        <a:p>
          <a:endParaRPr lang="sl-SI"/>
        </a:p>
      </dgm:t>
    </dgm:pt>
    <dgm:pt modelId="{ABB5ED46-6E28-493D-A836-C1378CD2B253}" type="sibTrans" cxnId="{C48CCCD2-0DC2-472B-9E6A-1997A4291403}">
      <dgm:prSet/>
      <dgm:spPr/>
      <dgm:t>
        <a:bodyPr/>
        <a:lstStyle/>
        <a:p>
          <a:endParaRPr lang="sl-SI"/>
        </a:p>
      </dgm:t>
    </dgm:pt>
    <dgm:pt modelId="{46B4747E-2334-40C3-AE9C-6DB2179AD14E}">
      <dgm:prSet phldrT="[besedilo]"/>
      <dgm:spPr/>
      <dgm:t>
        <a:bodyPr/>
        <a:lstStyle/>
        <a:p>
          <a:r>
            <a:rPr lang="sl-SI" dirty="0" smtClean="0">
              <a:solidFill>
                <a:schemeClr val="accent4">
                  <a:lumMod val="40000"/>
                  <a:lumOff val="60000"/>
                </a:schemeClr>
              </a:solidFill>
            </a:rPr>
            <a:t>„Srce ti je čisto podivjalo“, je mirno ugotovila.</a:t>
          </a:r>
        </a:p>
        <a:p>
          <a:r>
            <a:rPr lang="sl-SI" dirty="0" smtClean="0">
              <a:solidFill>
                <a:schemeClr val="accent4">
                  <a:lumMod val="40000"/>
                  <a:lumOff val="60000"/>
                </a:schemeClr>
              </a:solidFill>
            </a:rPr>
            <a:t>„Ja“, je rekel. „ V bistvu si ti prva oseba ženskega spola v mojem življenju, s katero se objemam“, je prostodušno priznal! „okej, če ne štejem mame. Pa babic. Pa tet, itak“</a:t>
          </a:r>
          <a:endParaRPr lang="sl-SI" dirty="0">
            <a:solidFill>
              <a:schemeClr val="accent4">
                <a:lumMod val="40000"/>
                <a:lumOff val="60000"/>
              </a:schemeClr>
            </a:solidFill>
          </a:endParaRPr>
        </a:p>
      </dgm:t>
    </dgm:pt>
    <dgm:pt modelId="{B82FFF93-92B1-48A8-B92E-23AF78CBCAED}" type="parTrans" cxnId="{F6DCED87-6D48-41FD-A082-E3B4BE710282}">
      <dgm:prSet/>
      <dgm:spPr/>
      <dgm:t>
        <a:bodyPr/>
        <a:lstStyle/>
        <a:p>
          <a:endParaRPr lang="sl-SI"/>
        </a:p>
      </dgm:t>
    </dgm:pt>
    <dgm:pt modelId="{D8D79A7C-1757-41A3-9092-06525073B774}" type="sibTrans" cxnId="{F6DCED87-6D48-41FD-A082-E3B4BE710282}">
      <dgm:prSet/>
      <dgm:spPr/>
      <dgm:t>
        <a:bodyPr/>
        <a:lstStyle/>
        <a:p>
          <a:endParaRPr lang="sl-SI"/>
        </a:p>
      </dgm:t>
    </dgm:pt>
    <dgm:pt modelId="{292D81BA-D0BC-4E71-9461-3C03203955AA}">
      <dgm:prSet/>
      <dgm:spPr/>
      <dgm:t>
        <a:bodyPr/>
        <a:lstStyle/>
        <a:p>
          <a:r>
            <a:rPr lang="sl-SI" dirty="0" smtClean="0">
              <a:solidFill>
                <a:schemeClr val="bg2">
                  <a:lumMod val="90000"/>
                </a:schemeClr>
              </a:solidFill>
            </a:rPr>
            <a:t>Kaj dobimo, ko izkušen avtor, ki je hkrati tudi izkušen jamar, postavi dogajanje svojega novega mladinskega romana v jamo?</a:t>
          </a:r>
        </a:p>
        <a:p>
          <a:r>
            <a:rPr lang="sl-SI" dirty="0" smtClean="0">
              <a:solidFill>
                <a:schemeClr val="bg2">
                  <a:lumMod val="90000"/>
                </a:schemeClr>
              </a:solidFill>
            </a:rPr>
            <a:t>NAPETO, PREPRIČLJIVO NAPISANO PUSTOLOVKO!</a:t>
          </a:r>
        </a:p>
      </dgm:t>
    </dgm:pt>
    <dgm:pt modelId="{A7B2D5C1-54DC-4D5E-9A8A-9977167AE946}" type="parTrans" cxnId="{7C27DF67-F615-47A5-B0FC-DA43B8065432}">
      <dgm:prSet/>
      <dgm:spPr/>
      <dgm:t>
        <a:bodyPr/>
        <a:lstStyle/>
        <a:p>
          <a:endParaRPr lang="sl-SI"/>
        </a:p>
      </dgm:t>
    </dgm:pt>
    <dgm:pt modelId="{8D7A260C-B6A7-4953-B9A3-EABD103EED13}" type="sibTrans" cxnId="{7C27DF67-F615-47A5-B0FC-DA43B8065432}">
      <dgm:prSet/>
      <dgm:spPr/>
      <dgm:t>
        <a:bodyPr/>
        <a:lstStyle/>
        <a:p>
          <a:endParaRPr lang="sl-SI"/>
        </a:p>
      </dgm:t>
    </dgm:pt>
    <dgm:pt modelId="{5D146B86-41F7-400B-A153-DCCB95F04679}">
      <dgm:prSet/>
      <dgm:spPr/>
      <dgm:t>
        <a:bodyPr/>
        <a:lstStyle/>
        <a:p>
          <a:r>
            <a:rPr lang="sl-SI" smtClean="0"/>
            <a:t>Avantura, ki naj bi se končala z nekaj selfiji, se kmalu sprevrže v boj za preživetje.</a:t>
          </a:r>
          <a:endParaRPr lang="sl-SI" dirty="0" smtClean="0"/>
        </a:p>
      </dgm:t>
    </dgm:pt>
    <dgm:pt modelId="{D88C9B29-4763-427A-B059-20DD10ED768B}" type="parTrans" cxnId="{F0231987-C6A2-464C-BA77-A86CA1B4EAD6}">
      <dgm:prSet/>
      <dgm:spPr/>
      <dgm:t>
        <a:bodyPr/>
        <a:lstStyle/>
        <a:p>
          <a:endParaRPr lang="sl-SI"/>
        </a:p>
      </dgm:t>
    </dgm:pt>
    <dgm:pt modelId="{9E86446A-3C9D-445B-AB5E-2A8544EB32CB}" type="sibTrans" cxnId="{F0231987-C6A2-464C-BA77-A86CA1B4EAD6}">
      <dgm:prSet/>
      <dgm:spPr/>
      <dgm:t>
        <a:bodyPr/>
        <a:lstStyle/>
        <a:p>
          <a:endParaRPr lang="sl-SI"/>
        </a:p>
      </dgm:t>
    </dgm:pt>
    <dgm:pt modelId="{65F58AA0-C4CA-4282-9488-A94ECC1B618B}">
      <dgm:prSet/>
      <dgm:spPr/>
      <dgm:t>
        <a:bodyPr/>
        <a:lstStyle/>
        <a:p>
          <a:r>
            <a:rPr lang="sl-SI" dirty="0" smtClean="0">
              <a:solidFill>
                <a:schemeClr val="bg2">
                  <a:lumMod val="50000"/>
                </a:schemeClr>
              </a:solidFill>
            </a:rPr>
            <a:t>Ta knjiga mi je bila res </a:t>
          </a:r>
          <a:r>
            <a:rPr lang="sl-SI" dirty="0" err="1" smtClean="0">
              <a:solidFill>
                <a:schemeClr val="bg2">
                  <a:lumMod val="50000"/>
                </a:schemeClr>
              </a:solidFill>
            </a:rPr>
            <a:t>zelooo</a:t>
          </a:r>
          <a:r>
            <a:rPr lang="sl-SI" dirty="0" smtClean="0">
              <a:solidFill>
                <a:schemeClr val="bg2">
                  <a:lumMod val="50000"/>
                </a:schemeClr>
              </a:solidFill>
            </a:rPr>
            <a:t> všeč! Ko so obtičali v jami, se mi niti sanjalo ni, kako se bosta rešila. Priporočam jo. Ocena: 5/5</a:t>
          </a:r>
        </a:p>
        <a:p>
          <a:r>
            <a:rPr lang="sl-SI" dirty="0" smtClean="0">
              <a:solidFill>
                <a:schemeClr val="bg2">
                  <a:lumMod val="50000"/>
                </a:schemeClr>
              </a:solidFill>
            </a:rPr>
            <a:t>(Maruša B., Pil 8/21)</a:t>
          </a:r>
          <a:endParaRPr lang="sl-SI" dirty="0">
            <a:solidFill>
              <a:schemeClr val="bg2">
                <a:lumMod val="50000"/>
              </a:schemeClr>
            </a:solidFill>
          </a:endParaRPr>
        </a:p>
      </dgm:t>
    </dgm:pt>
    <dgm:pt modelId="{5BA57654-F516-4FB7-A011-09C0472058FF}" type="parTrans" cxnId="{70E9E5C2-9744-45EB-9AFD-F6B413ECBFC0}">
      <dgm:prSet/>
      <dgm:spPr/>
      <dgm:t>
        <a:bodyPr/>
        <a:lstStyle/>
        <a:p>
          <a:endParaRPr lang="sl-SI"/>
        </a:p>
      </dgm:t>
    </dgm:pt>
    <dgm:pt modelId="{E5926228-DD97-4B21-BC98-785AB2367FF5}" type="sibTrans" cxnId="{70E9E5C2-9744-45EB-9AFD-F6B413ECBFC0}">
      <dgm:prSet/>
      <dgm:spPr/>
      <dgm:t>
        <a:bodyPr/>
        <a:lstStyle/>
        <a:p>
          <a:endParaRPr lang="sl-SI"/>
        </a:p>
      </dgm:t>
    </dgm:pt>
    <dgm:pt modelId="{93B8C501-0992-4029-9AFF-A342F8CC14F0}" type="pres">
      <dgm:prSet presAssocID="{D42A0CF4-9F69-453D-944F-03E32399CAE6}" presName="diagram" presStyleCnt="0">
        <dgm:presLayoutVars>
          <dgm:dir/>
          <dgm:resizeHandles val="exact"/>
        </dgm:presLayoutVars>
      </dgm:prSet>
      <dgm:spPr/>
      <dgm:t>
        <a:bodyPr/>
        <a:lstStyle/>
        <a:p>
          <a:endParaRPr lang="sl-SI"/>
        </a:p>
      </dgm:t>
    </dgm:pt>
    <dgm:pt modelId="{E4674C1C-BDBB-4F36-A9BC-B329A9E384C2}" type="pres">
      <dgm:prSet presAssocID="{D30DE735-5C30-4301-9B52-FCAD71969A46}" presName="node" presStyleLbl="node1" presStyleIdx="0" presStyleCnt="8">
        <dgm:presLayoutVars>
          <dgm:bulletEnabled val="1"/>
        </dgm:presLayoutVars>
      </dgm:prSet>
      <dgm:spPr/>
      <dgm:t>
        <a:bodyPr/>
        <a:lstStyle/>
        <a:p>
          <a:endParaRPr lang="sl-SI"/>
        </a:p>
      </dgm:t>
    </dgm:pt>
    <dgm:pt modelId="{3D755C7A-BFAA-437B-B0A0-B064104905FF}" type="pres">
      <dgm:prSet presAssocID="{8F24C7DD-F4BB-4922-842C-5BB2D6A1176B}" presName="sibTrans" presStyleCnt="0"/>
      <dgm:spPr/>
    </dgm:pt>
    <dgm:pt modelId="{DEC43621-6892-4B38-921D-01E30DF9B3C4}" type="pres">
      <dgm:prSet presAssocID="{76F90724-D66B-4CE2-8874-D65F942F2C54}" presName="node" presStyleLbl="node1" presStyleIdx="1" presStyleCnt="8" custLinFactNeighborX="-4000" custLinFactNeighborY="3333">
        <dgm:presLayoutVars>
          <dgm:bulletEnabled val="1"/>
        </dgm:presLayoutVars>
      </dgm:prSet>
      <dgm:spPr/>
      <dgm:t>
        <a:bodyPr/>
        <a:lstStyle/>
        <a:p>
          <a:endParaRPr lang="sl-SI"/>
        </a:p>
      </dgm:t>
    </dgm:pt>
    <dgm:pt modelId="{E9C6071C-8411-453F-B00C-1E3BD38BEA48}" type="pres">
      <dgm:prSet presAssocID="{D9AC7FAE-2FD5-44DF-951A-F2BFC7815818}" presName="sibTrans" presStyleCnt="0"/>
      <dgm:spPr/>
    </dgm:pt>
    <dgm:pt modelId="{804CDD83-FEA5-43F6-92DE-CC2D9A8F4974}" type="pres">
      <dgm:prSet presAssocID="{12BFA790-FA40-44DD-92EE-0EC1D3DF07CC}" presName="node" presStyleLbl="node1" presStyleIdx="2" presStyleCnt="8">
        <dgm:presLayoutVars>
          <dgm:bulletEnabled val="1"/>
        </dgm:presLayoutVars>
      </dgm:prSet>
      <dgm:spPr/>
      <dgm:t>
        <a:bodyPr/>
        <a:lstStyle/>
        <a:p>
          <a:endParaRPr lang="sl-SI"/>
        </a:p>
      </dgm:t>
    </dgm:pt>
    <dgm:pt modelId="{A7D8DD6C-A9E3-4C4A-AC81-B846C4996CB3}" type="pres">
      <dgm:prSet presAssocID="{1AA2A486-E14D-4B13-81A6-E86F9BFC84C4}" presName="sibTrans" presStyleCnt="0"/>
      <dgm:spPr/>
    </dgm:pt>
    <dgm:pt modelId="{898E289D-7ABB-4F84-BBE3-1DF32D8F3324}" type="pres">
      <dgm:prSet presAssocID="{292D81BA-D0BC-4E71-9461-3C03203955AA}" presName="node" presStyleLbl="node1" presStyleIdx="3" presStyleCnt="8">
        <dgm:presLayoutVars>
          <dgm:bulletEnabled val="1"/>
        </dgm:presLayoutVars>
      </dgm:prSet>
      <dgm:spPr/>
      <dgm:t>
        <a:bodyPr/>
        <a:lstStyle/>
        <a:p>
          <a:endParaRPr lang="sl-SI"/>
        </a:p>
      </dgm:t>
    </dgm:pt>
    <dgm:pt modelId="{22B576E0-EA6F-4389-A5C0-17E5AAB63EBC}" type="pres">
      <dgm:prSet presAssocID="{8D7A260C-B6A7-4953-B9A3-EABD103EED13}" presName="sibTrans" presStyleCnt="0"/>
      <dgm:spPr/>
    </dgm:pt>
    <dgm:pt modelId="{48D0EE1B-821B-40B7-B83B-EACBB0D8BB12}" type="pres">
      <dgm:prSet presAssocID="{5D146B86-41F7-400B-A153-DCCB95F04679}" presName="node" presStyleLbl="node1" presStyleIdx="4" presStyleCnt="8">
        <dgm:presLayoutVars>
          <dgm:bulletEnabled val="1"/>
        </dgm:presLayoutVars>
      </dgm:prSet>
      <dgm:spPr/>
      <dgm:t>
        <a:bodyPr/>
        <a:lstStyle/>
        <a:p>
          <a:endParaRPr lang="sl-SI"/>
        </a:p>
      </dgm:t>
    </dgm:pt>
    <dgm:pt modelId="{D6CCDD02-71B0-469B-9BD5-6EAFD2901876}" type="pres">
      <dgm:prSet presAssocID="{9E86446A-3C9D-445B-AB5E-2A8544EB32CB}" presName="sibTrans" presStyleCnt="0"/>
      <dgm:spPr/>
    </dgm:pt>
    <dgm:pt modelId="{0B41266E-4725-469E-88EA-0E7BA0EFBAB5}" type="pres">
      <dgm:prSet presAssocID="{65F58AA0-C4CA-4282-9488-A94ECC1B618B}" presName="node" presStyleLbl="node1" presStyleIdx="5" presStyleCnt="8">
        <dgm:presLayoutVars>
          <dgm:bulletEnabled val="1"/>
        </dgm:presLayoutVars>
      </dgm:prSet>
      <dgm:spPr/>
      <dgm:t>
        <a:bodyPr/>
        <a:lstStyle/>
        <a:p>
          <a:endParaRPr lang="sl-SI"/>
        </a:p>
      </dgm:t>
    </dgm:pt>
    <dgm:pt modelId="{E1A6A8D4-22CB-4096-A264-7732FB61FFF1}" type="pres">
      <dgm:prSet presAssocID="{E5926228-DD97-4B21-BC98-785AB2367FF5}" presName="sibTrans" presStyleCnt="0"/>
      <dgm:spPr/>
    </dgm:pt>
    <dgm:pt modelId="{F442B62B-9F9E-46F7-9D76-2696AEE88D57}" type="pres">
      <dgm:prSet presAssocID="{A4962D22-B90C-4511-8E4A-3676539FFB75}" presName="node" presStyleLbl="node1" presStyleIdx="6" presStyleCnt="8">
        <dgm:presLayoutVars>
          <dgm:bulletEnabled val="1"/>
        </dgm:presLayoutVars>
      </dgm:prSet>
      <dgm:spPr/>
      <dgm:t>
        <a:bodyPr/>
        <a:lstStyle/>
        <a:p>
          <a:endParaRPr lang="sl-SI"/>
        </a:p>
      </dgm:t>
    </dgm:pt>
    <dgm:pt modelId="{883696A8-BA96-446D-BF31-C8B639AE1B17}" type="pres">
      <dgm:prSet presAssocID="{ABB5ED46-6E28-493D-A836-C1378CD2B253}" presName="sibTrans" presStyleCnt="0"/>
      <dgm:spPr/>
    </dgm:pt>
    <dgm:pt modelId="{F1F965D6-8C81-4BE1-87DD-6FFDF0C0D952}" type="pres">
      <dgm:prSet presAssocID="{46B4747E-2334-40C3-AE9C-6DB2179AD14E}" presName="node" presStyleLbl="node1" presStyleIdx="7" presStyleCnt="8">
        <dgm:presLayoutVars>
          <dgm:bulletEnabled val="1"/>
        </dgm:presLayoutVars>
      </dgm:prSet>
      <dgm:spPr/>
      <dgm:t>
        <a:bodyPr/>
        <a:lstStyle/>
        <a:p>
          <a:endParaRPr lang="sl-SI"/>
        </a:p>
      </dgm:t>
    </dgm:pt>
  </dgm:ptLst>
  <dgm:cxnLst>
    <dgm:cxn modelId="{A6A76F16-5F1A-465D-8FA8-97238D054DD3}" type="presOf" srcId="{292D81BA-D0BC-4E71-9461-3C03203955AA}" destId="{898E289D-7ABB-4F84-BBE3-1DF32D8F3324}" srcOrd="0" destOrd="0" presId="urn:microsoft.com/office/officeart/2005/8/layout/default"/>
    <dgm:cxn modelId="{28EC3079-F9E6-41F9-AD6A-2FEF9AB47F69}" type="presOf" srcId="{65F58AA0-C4CA-4282-9488-A94ECC1B618B}" destId="{0B41266E-4725-469E-88EA-0E7BA0EFBAB5}" srcOrd="0" destOrd="0" presId="urn:microsoft.com/office/officeart/2005/8/layout/default"/>
    <dgm:cxn modelId="{D493269D-43F2-4685-8119-4069DB66450A}" type="presOf" srcId="{76F90724-D66B-4CE2-8874-D65F942F2C54}" destId="{DEC43621-6892-4B38-921D-01E30DF9B3C4}" srcOrd="0" destOrd="0" presId="urn:microsoft.com/office/officeart/2005/8/layout/default"/>
    <dgm:cxn modelId="{9236BB2B-5EB7-4578-8E83-25AC20378868}" type="presOf" srcId="{D30DE735-5C30-4301-9B52-FCAD71969A46}" destId="{E4674C1C-BDBB-4F36-A9BC-B329A9E384C2}" srcOrd="0" destOrd="0" presId="urn:microsoft.com/office/officeart/2005/8/layout/default"/>
    <dgm:cxn modelId="{7D456B07-9C1E-410C-BD12-F2DC71ADAB29}" type="presOf" srcId="{D42A0CF4-9F69-453D-944F-03E32399CAE6}" destId="{93B8C501-0992-4029-9AFF-A342F8CC14F0}" srcOrd="0" destOrd="0" presId="urn:microsoft.com/office/officeart/2005/8/layout/default"/>
    <dgm:cxn modelId="{F0231987-C6A2-464C-BA77-A86CA1B4EAD6}" srcId="{D42A0CF4-9F69-453D-944F-03E32399CAE6}" destId="{5D146B86-41F7-400B-A153-DCCB95F04679}" srcOrd="4" destOrd="0" parTransId="{D88C9B29-4763-427A-B059-20DD10ED768B}" sibTransId="{9E86446A-3C9D-445B-AB5E-2A8544EB32CB}"/>
    <dgm:cxn modelId="{9C49EBA1-E97E-4B06-943A-E6D38C5CEBEB}" type="presOf" srcId="{12BFA790-FA40-44DD-92EE-0EC1D3DF07CC}" destId="{804CDD83-FEA5-43F6-92DE-CC2D9A8F4974}" srcOrd="0" destOrd="0" presId="urn:microsoft.com/office/officeart/2005/8/layout/default"/>
    <dgm:cxn modelId="{7C27DF67-F615-47A5-B0FC-DA43B8065432}" srcId="{D42A0CF4-9F69-453D-944F-03E32399CAE6}" destId="{292D81BA-D0BC-4E71-9461-3C03203955AA}" srcOrd="3" destOrd="0" parTransId="{A7B2D5C1-54DC-4D5E-9A8A-9977167AE946}" sibTransId="{8D7A260C-B6A7-4953-B9A3-EABD103EED13}"/>
    <dgm:cxn modelId="{C5499DCF-492B-4B99-A47C-BEBD5E757C30}" srcId="{D42A0CF4-9F69-453D-944F-03E32399CAE6}" destId="{12BFA790-FA40-44DD-92EE-0EC1D3DF07CC}" srcOrd="2" destOrd="0" parTransId="{597029AA-D8C4-4B6A-A3FD-9F5087F67AD0}" sibTransId="{1AA2A486-E14D-4B13-81A6-E86F9BFC84C4}"/>
    <dgm:cxn modelId="{1C32E24C-84F0-4289-A72B-08E1EAF64F41}" srcId="{D42A0CF4-9F69-453D-944F-03E32399CAE6}" destId="{D30DE735-5C30-4301-9B52-FCAD71969A46}" srcOrd="0" destOrd="0" parTransId="{D0F0ED6A-34CB-4E64-A7FB-D7998CC6779A}" sibTransId="{8F24C7DD-F4BB-4922-842C-5BB2D6A1176B}"/>
    <dgm:cxn modelId="{70E9E5C2-9744-45EB-9AFD-F6B413ECBFC0}" srcId="{D42A0CF4-9F69-453D-944F-03E32399CAE6}" destId="{65F58AA0-C4CA-4282-9488-A94ECC1B618B}" srcOrd="5" destOrd="0" parTransId="{5BA57654-F516-4FB7-A011-09C0472058FF}" sibTransId="{E5926228-DD97-4B21-BC98-785AB2367FF5}"/>
    <dgm:cxn modelId="{50073D4D-D764-4E5D-8AE7-815536D9B12E}" type="presOf" srcId="{5D146B86-41F7-400B-A153-DCCB95F04679}" destId="{48D0EE1B-821B-40B7-B83B-EACBB0D8BB12}" srcOrd="0" destOrd="0" presId="urn:microsoft.com/office/officeart/2005/8/layout/default"/>
    <dgm:cxn modelId="{0C76C432-EA17-44A0-B4E3-AEB18E45DF63}" type="presOf" srcId="{46B4747E-2334-40C3-AE9C-6DB2179AD14E}" destId="{F1F965D6-8C81-4BE1-87DD-6FFDF0C0D952}" srcOrd="0" destOrd="0" presId="urn:microsoft.com/office/officeart/2005/8/layout/default"/>
    <dgm:cxn modelId="{F6DCED87-6D48-41FD-A082-E3B4BE710282}" srcId="{D42A0CF4-9F69-453D-944F-03E32399CAE6}" destId="{46B4747E-2334-40C3-AE9C-6DB2179AD14E}" srcOrd="7" destOrd="0" parTransId="{B82FFF93-92B1-48A8-B92E-23AF78CBCAED}" sibTransId="{D8D79A7C-1757-41A3-9092-06525073B774}"/>
    <dgm:cxn modelId="{C8346780-E78E-4F8A-9F4C-EEE97D260EE0}" type="presOf" srcId="{A4962D22-B90C-4511-8E4A-3676539FFB75}" destId="{F442B62B-9F9E-46F7-9D76-2696AEE88D57}" srcOrd="0" destOrd="0" presId="urn:microsoft.com/office/officeart/2005/8/layout/default"/>
    <dgm:cxn modelId="{BDC9525E-39E8-4498-9CEF-F7350451DC4A}" srcId="{D42A0CF4-9F69-453D-944F-03E32399CAE6}" destId="{76F90724-D66B-4CE2-8874-D65F942F2C54}" srcOrd="1" destOrd="0" parTransId="{A8F191DD-5C0E-4EB3-A6CF-2AD51F17D052}" sibTransId="{D9AC7FAE-2FD5-44DF-951A-F2BFC7815818}"/>
    <dgm:cxn modelId="{C48CCCD2-0DC2-472B-9E6A-1997A4291403}" srcId="{D42A0CF4-9F69-453D-944F-03E32399CAE6}" destId="{A4962D22-B90C-4511-8E4A-3676539FFB75}" srcOrd="6" destOrd="0" parTransId="{5AAD31F5-F153-4220-9741-2B5E7C3A5E15}" sibTransId="{ABB5ED46-6E28-493D-A836-C1378CD2B253}"/>
    <dgm:cxn modelId="{FF879EF9-5652-4177-A1F0-4E852001C957}" type="presParOf" srcId="{93B8C501-0992-4029-9AFF-A342F8CC14F0}" destId="{E4674C1C-BDBB-4F36-A9BC-B329A9E384C2}" srcOrd="0" destOrd="0" presId="urn:microsoft.com/office/officeart/2005/8/layout/default"/>
    <dgm:cxn modelId="{CF11E630-AAD3-4649-ABC8-CA5F856E38FD}" type="presParOf" srcId="{93B8C501-0992-4029-9AFF-A342F8CC14F0}" destId="{3D755C7A-BFAA-437B-B0A0-B064104905FF}" srcOrd="1" destOrd="0" presId="urn:microsoft.com/office/officeart/2005/8/layout/default"/>
    <dgm:cxn modelId="{79E6702E-9016-4D1C-B90C-CE97FECE2B2C}" type="presParOf" srcId="{93B8C501-0992-4029-9AFF-A342F8CC14F0}" destId="{DEC43621-6892-4B38-921D-01E30DF9B3C4}" srcOrd="2" destOrd="0" presId="urn:microsoft.com/office/officeart/2005/8/layout/default"/>
    <dgm:cxn modelId="{D6A06BA3-3327-4C30-895A-DDC5DE8720F4}" type="presParOf" srcId="{93B8C501-0992-4029-9AFF-A342F8CC14F0}" destId="{E9C6071C-8411-453F-B00C-1E3BD38BEA48}" srcOrd="3" destOrd="0" presId="urn:microsoft.com/office/officeart/2005/8/layout/default"/>
    <dgm:cxn modelId="{4622723E-C658-49B4-87CA-FCDE62B33617}" type="presParOf" srcId="{93B8C501-0992-4029-9AFF-A342F8CC14F0}" destId="{804CDD83-FEA5-43F6-92DE-CC2D9A8F4974}" srcOrd="4" destOrd="0" presId="urn:microsoft.com/office/officeart/2005/8/layout/default"/>
    <dgm:cxn modelId="{096259FF-B143-419F-AFA6-31A555F64060}" type="presParOf" srcId="{93B8C501-0992-4029-9AFF-A342F8CC14F0}" destId="{A7D8DD6C-A9E3-4C4A-AC81-B846C4996CB3}" srcOrd="5" destOrd="0" presId="urn:microsoft.com/office/officeart/2005/8/layout/default"/>
    <dgm:cxn modelId="{7FE65B67-0EE1-44FE-B9AA-D03A8EF2818A}" type="presParOf" srcId="{93B8C501-0992-4029-9AFF-A342F8CC14F0}" destId="{898E289D-7ABB-4F84-BBE3-1DF32D8F3324}" srcOrd="6" destOrd="0" presId="urn:microsoft.com/office/officeart/2005/8/layout/default"/>
    <dgm:cxn modelId="{652EC552-CFC1-4599-9C4D-F02AE5BA5ADF}" type="presParOf" srcId="{93B8C501-0992-4029-9AFF-A342F8CC14F0}" destId="{22B576E0-EA6F-4389-A5C0-17E5AAB63EBC}" srcOrd="7" destOrd="0" presId="urn:microsoft.com/office/officeart/2005/8/layout/default"/>
    <dgm:cxn modelId="{65CFFC08-2BEA-41DD-A3E3-357DC4E819A0}" type="presParOf" srcId="{93B8C501-0992-4029-9AFF-A342F8CC14F0}" destId="{48D0EE1B-821B-40B7-B83B-EACBB0D8BB12}" srcOrd="8" destOrd="0" presId="urn:microsoft.com/office/officeart/2005/8/layout/default"/>
    <dgm:cxn modelId="{DB20670D-CE3F-4CFF-8309-82EA94DD1163}" type="presParOf" srcId="{93B8C501-0992-4029-9AFF-A342F8CC14F0}" destId="{D6CCDD02-71B0-469B-9BD5-6EAFD2901876}" srcOrd="9" destOrd="0" presId="urn:microsoft.com/office/officeart/2005/8/layout/default"/>
    <dgm:cxn modelId="{D6C7337B-690C-49CE-80F7-E3B5BC03A1AE}" type="presParOf" srcId="{93B8C501-0992-4029-9AFF-A342F8CC14F0}" destId="{0B41266E-4725-469E-88EA-0E7BA0EFBAB5}" srcOrd="10" destOrd="0" presId="urn:microsoft.com/office/officeart/2005/8/layout/default"/>
    <dgm:cxn modelId="{6A06BAB3-B7C5-4F7E-A5F1-346E80146BCD}" type="presParOf" srcId="{93B8C501-0992-4029-9AFF-A342F8CC14F0}" destId="{E1A6A8D4-22CB-4096-A264-7732FB61FFF1}" srcOrd="11" destOrd="0" presId="urn:microsoft.com/office/officeart/2005/8/layout/default"/>
    <dgm:cxn modelId="{A72BACF1-7D2B-414A-A674-64FA91F542E7}" type="presParOf" srcId="{93B8C501-0992-4029-9AFF-A342F8CC14F0}" destId="{F442B62B-9F9E-46F7-9D76-2696AEE88D57}" srcOrd="12" destOrd="0" presId="urn:microsoft.com/office/officeart/2005/8/layout/default"/>
    <dgm:cxn modelId="{325D4E13-6A40-4DC4-93C1-FEDAC8BD6D1B}" type="presParOf" srcId="{93B8C501-0992-4029-9AFF-A342F8CC14F0}" destId="{883696A8-BA96-446D-BF31-C8B639AE1B17}" srcOrd="13" destOrd="0" presId="urn:microsoft.com/office/officeart/2005/8/layout/default"/>
    <dgm:cxn modelId="{318CF06E-A26D-4C77-92DC-7F97E073D5B9}" type="presParOf" srcId="{93B8C501-0992-4029-9AFF-A342F8CC14F0}" destId="{F1F965D6-8C81-4BE1-87DD-6FFDF0C0D95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4C1C-BDBB-4F36-A9BC-B329A9E384C2}">
      <dsp:nvSpPr>
        <dsp:cNvPr id="0" name=""/>
        <dsp:cNvSpPr/>
      </dsp:nvSpPr>
      <dsp:spPr>
        <a:xfrm>
          <a:off x="0" y="476249"/>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l-SI" sz="1100" kern="1200" dirty="0" smtClean="0">
              <a:solidFill>
                <a:srgbClr val="333333"/>
              </a:solidFill>
              <a:latin typeface="Verdana" panose="020B0604030504040204" pitchFamily="34" charset="0"/>
            </a:rPr>
            <a:t>Ste vedeli, da je v Katastru jam Jamarske zveze Slovenije registriranih več kot 13.000 jam? Jamarsko pravilo: Če greš v jamo, pustiš sporočilo, v katero jamo si šel, in predvideno uro prihoda!</a:t>
          </a:r>
          <a:endParaRPr lang="sl-SI" sz="1100" kern="1200" dirty="0"/>
        </a:p>
      </dsp:txBody>
      <dsp:txXfrm>
        <a:off x="0" y="476249"/>
        <a:ext cx="2423583" cy="1454149"/>
      </dsp:txXfrm>
    </dsp:sp>
    <dsp:sp modelId="{DEC43621-6892-4B38-921D-01E30DF9B3C4}">
      <dsp:nvSpPr>
        <dsp:cNvPr id="0" name=""/>
        <dsp:cNvSpPr/>
      </dsp:nvSpPr>
      <dsp:spPr>
        <a:xfrm>
          <a:off x="2568998" y="524716"/>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sl-SI" sz="900" kern="1200" dirty="0" smtClean="0"/>
        </a:p>
        <a:p>
          <a:pPr lvl="0" algn="ctr" defTabSz="400050">
            <a:lnSpc>
              <a:spcPct val="90000"/>
            </a:lnSpc>
            <a:spcBef>
              <a:spcPct val="0"/>
            </a:spcBef>
            <a:spcAft>
              <a:spcPct val="35000"/>
            </a:spcAft>
          </a:pPr>
          <a:r>
            <a:rPr lang="sl-SI" sz="1100" kern="1200" dirty="0" smtClean="0">
              <a:solidFill>
                <a:schemeClr val="bg1"/>
              </a:solidFill>
            </a:rPr>
            <a:t>Irena je lepotica in kraljica improvizacije, Blaž pa </a:t>
          </a:r>
          <a:r>
            <a:rPr lang="sl-SI" sz="1100" kern="1200" dirty="0" err="1" smtClean="0">
              <a:solidFill>
                <a:schemeClr val="bg1"/>
              </a:solidFill>
            </a:rPr>
            <a:t>mulc</a:t>
          </a:r>
          <a:r>
            <a:rPr lang="sl-SI" sz="1100" kern="1200" dirty="0" smtClean="0">
              <a:solidFill>
                <a:schemeClr val="bg1"/>
              </a:solidFill>
            </a:rPr>
            <a:t> reda in discipline. Ko Irena starše preprosi, da ne gresta z njimi v Postojnsko jamo, ampak sama na bazen, je Blaž malce zmeden, ko pa čez nekaj minut spet obrne ploščo in hoče z njim sama v jamo, je izgubljen.</a:t>
          </a:r>
        </a:p>
        <a:p>
          <a:pPr lvl="0" algn="ctr" defTabSz="400050">
            <a:lnSpc>
              <a:spcPct val="90000"/>
            </a:lnSpc>
            <a:spcBef>
              <a:spcPct val="0"/>
            </a:spcBef>
            <a:spcAft>
              <a:spcPct val="35000"/>
            </a:spcAft>
          </a:pPr>
          <a:endParaRPr lang="sl-SI" sz="900" kern="1200" dirty="0" smtClean="0">
            <a:solidFill>
              <a:schemeClr val="bg1"/>
            </a:solidFill>
          </a:endParaRPr>
        </a:p>
        <a:p>
          <a:pPr lvl="0" algn="ctr" defTabSz="400050">
            <a:lnSpc>
              <a:spcPct val="90000"/>
            </a:lnSpc>
            <a:spcBef>
              <a:spcPct val="0"/>
            </a:spcBef>
            <a:spcAft>
              <a:spcPct val="35000"/>
            </a:spcAft>
          </a:pPr>
          <a:endParaRPr lang="sl-SI" sz="900" kern="1200" dirty="0"/>
        </a:p>
      </dsp:txBody>
      <dsp:txXfrm>
        <a:off x="2568998" y="524716"/>
        <a:ext cx="2423583" cy="1454149"/>
      </dsp:txXfrm>
    </dsp:sp>
    <dsp:sp modelId="{804CDD83-FEA5-43F6-92DE-CC2D9A8F4974}">
      <dsp:nvSpPr>
        <dsp:cNvPr id="0" name=""/>
        <dsp:cNvSpPr/>
      </dsp:nvSpPr>
      <dsp:spPr>
        <a:xfrm>
          <a:off x="5331882" y="476249"/>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solidFill>
                <a:schemeClr val="accent5">
                  <a:lumMod val="75000"/>
                </a:schemeClr>
              </a:solidFill>
            </a:rPr>
            <a:t>Knjiga je zelo nepredvidljiva in napeta. Kmalu se sprevrže v boj za preživetje. Ko sem jo začela brati, se mi ni zdela nič posebnega, vendar je kar nisem mogla nehati brati. Ocena: 5/5.</a:t>
          </a:r>
        </a:p>
        <a:p>
          <a:pPr lvl="0" algn="ctr" defTabSz="533400">
            <a:lnSpc>
              <a:spcPct val="90000"/>
            </a:lnSpc>
            <a:spcBef>
              <a:spcPct val="0"/>
            </a:spcBef>
            <a:spcAft>
              <a:spcPct val="35000"/>
            </a:spcAft>
          </a:pPr>
          <a:r>
            <a:rPr lang="sl-SI" sz="1200" kern="1200" dirty="0" smtClean="0">
              <a:solidFill>
                <a:schemeClr val="accent5">
                  <a:lumMod val="75000"/>
                </a:schemeClr>
              </a:solidFill>
            </a:rPr>
            <a:t>(Lana B., Pil 8/21)</a:t>
          </a:r>
          <a:endParaRPr lang="sl-SI" sz="1200" kern="1200" dirty="0">
            <a:solidFill>
              <a:schemeClr val="accent5">
                <a:lumMod val="75000"/>
              </a:schemeClr>
            </a:solidFill>
          </a:endParaRPr>
        </a:p>
      </dsp:txBody>
      <dsp:txXfrm>
        <a:off x="5331882" y="476249"/>
        <a:ext cx="2423583" cy="1454149"/>
      </dsp:txXfrm>
    </dsp:sp>
    <dsp:sp modelId="{898E289D-7ABB-4F84-BBE3-1DF32D8F3324}">
      <dsp:nvSpPr>
        <dsp:cNvPr id="0" name=""/>
        <dsp:cNvSpPr/>
      </dsp:nvSpPr>
      <dsp:spPr>
        <a:xfrm>
          <a:off x="0" y="2172758"/>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solidFill>
                <a:schemeClr val="bg2">
                  <a:lumMod val="90000"/>
                </a:schemeClr>
              </a:solidFill>
            </a:rPr>
            <a:t>Kaj dobimo, ko izkušen avtor, ki je hkrati tudi izkušen jamar, postavi dogajanje svojega novega mladinskega romana v jamo?</a:t>
          </a:r>
        </a:p>
        <a:p>
          <a:pPr lvl="0" algn="ctr" defTabSz="533400">
            <a:lnSpc>
              <a:spcPct val="90000"/>
            </a:lnSpc>
            <a:spcBef>
              <a:spcPct val="0"/>
            </a:spcBef>
            <a:spcAft>
              <a:spcPct val="35000"/>
            </a:spcAft>
          </a:pPr>
          <a:r>
            <a:rPr lang="sl-SI" sz="1200" kern="1200" dirty="0" smtClean="0">
              <a:solidFill>
                <a:schemeClr val="bg2">
                  <a:lumMod val="90000"/>
                </a:schemeClr>
              </a:solidFill>
            </a:rPr>
            <a:t>NAPETO, PREPRIČLJIVO NAPISANO PUSTOLOVKO!</a:t>
          </a:r>
        </a:p>
      </dsp:txBody>
      <dsp:txXfrm>
        <a:off x="0" y="2172758"/>
        <a:ext cx="2423583" cy="1454149"/>
      </dsp:txXfrm>
    </dsp:sp>
    <dsp:sp modelId="{48D0EE1B-821B-40B7-B83B-EACBB0D8BB12}">
      <dsp:nvSpPr>
        <dsp:cNvPr id="0" name=""/>
        <dsp:cNvSpPr/>
      </dsp:nvSpPr>
      <dsp:spPr>
        <a:xfrm>
          <a:off x="2665941" y="2172758"/>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smtClean="0"/>
            <a:t>Avantura, ki naj bi se končala z nekaj selfiji, se kmalu sprevrže v boj za preživetje.</a:t>
          </a:r>
          <a:endParaRPr lang="sl-SI" sz="1200" kern="1200" dirty="0" smtClean="0"/>
        </a:p>
      </dsp:txBody>
      <dsp:txXfrm>
        <a:off x="2665941" y="2172758"/>
        <a:ext cx="2423583" cy="1454149"/>
      </dsp:txXfrm>
    </dsp:sp>
    <dsp:sp modelId="{0B41266E-4725-469E-88EA-0E7BA0EFBAB5}">
      <dsp:nvSpPr>
        <dsp:cNvPr id="0" name=""/>
        <dsp:cNvSpPr/>
      </dsp:nvSpPr>
      <dsp:spPr>
        <a:xfrm>
          <a:off x="5331882" y="2172758"/>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solidFill>
                <a:schemeClr val="bg2">
                  <a:lumMod val="50000"/>
                </a:schemeClr>
              </a:solidFill>
            </a:rPr>
            <a:t>Ta knjiga mi je bila res </a:t>
          </a:r>
          <a:r>
            <a:rPr lang="sl-SI" sz="1200" kern="1200" dirty="0" err="1" smtClean="0">
              <a:solidFill>
                <a:schemeClr val="bg2">
                  <a:lumMod val="50000"/>
                </a:schemeClr>
              </a:solidFill>
            </a:rPr>
            <a:t>zelooo</a:t>
          </a:r>
          <a:r>
            <a:rPr lang="sl-SI" sz="1200" kern="1200" dirty="0" smtClean="0">
              <a:solidFill>
                <a:schemeClr val="bg2">
                  <a:lumMod val="50000"/>
                </a:schemeClr>
              </a:solidFill>
            </a:rPr>
            <a:t> všeč! Ko so obtičali v jami, se mi niti sanjalo ni, kako se bosta rešila. Priporočam jo. Ocena: 5/5</a:t>
          </a:r>
        </a:p>
        <a:p>
          <a:pPr lvl="0" algn="ctr" defTabSz="533400">
            <a:lnSpc>
              <a:spcPct val="90000"/>
            </a:lnSpc>
            <a:spcBef>
              <a:spcPct val="0"/>
            </a:spcBef>
            <a:spcAft>
              <a:spcPct val="35000"/>
            </a:spcAft>
          </a:pPr>
          <a:r>
            <a:rPr lang="sl-SI" sz="1200" kern="1200" dirty="0" smtClean="0">
              <a:solidFill>
                <a:schemeClr val="bg2">
                  <a:lumMod val="50000"/>
                </a:schemeClr>
              </a:solidFill>
            </a:rPr>
            <a:t>(Maruša B., Pil 8/21)</a:t>
          </a:r>
          <a:endParaRPr lang="sl-SI" sz="1200" kern="1200" dirty="0">
            <a:solidFill>
              <a:schemeClr val="bg2">
                <a:lumMod val="50000"/>
              </a:schemeClr>
            </a:solidFill>
          </a:endParaRPr>
        </a:p>
      </dsp:txBody>
      <dsp:txXfrm>
        <a:off x="5331882" y="2172758"/>
        <a:ext cx="2423583" cy="1454149"/>
      </dsp:txXfrm>
    </dsp:sp>
    <dsp:sp modelId="{F442B62B-9F9E-46F7-9D76-2696AEE88D57}">
      <dsp:nvSpPr>
        <dsp:cNvPr id="0" name=""/>
        <dsp:cNvSpPr/>
      </dsp:nvSpPr>
      <dsp:spPr>
        <a:xfrm>
          <a:off x="1332970" y="3869266"/>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t>„</a:t>
          </a:r>
          <a:r>
            <a:rPr lang="sl-SI" sz="1200" kern="1200" dirty="0" smtClean="0">
              <a:solidFill>
                <a:schemeClr val="accent4">
                  <a:lumMod val="40000"/>
                  <a:lumOff val="60000"/>
                </a:schemeClr>
              </a:solidFill>
            </a:rPr>
            <a:t>Objemi me, prosim“ je zašepetala. Nekaj dolgih trenutkov ni vedel, kaj naj stori, potem pa jo je objel in tokrat se je voljno stisnila obenj. Srce mu je začelo divje razbijati, kar čutil je, kako ga obliva rdečica.</a:t>
          </a:r>
          <a:endParaRPr lang="sl-SI" sz="1200" kern="1200" dirty="0">
            <a:solidFill>
              <a:schemeClr val="accent4">
                <a:lumMod val="40000"/>
                <a:lumOff val="60000"/>
              </a:schemeClr>
            </a:solidFill>
          </a:endParaRPr>
        </a:p>
      </dsp:txBody>
      <dsp:txXfrm>
        <a:off x="1332970" y="3869266"/>
        <a:ext cx="2423583" cy="1454149"/>
      </dsp:txXfrm>
    </dsp:sp>
    <dsp:sp modelId="{F1F965D6-8C81-4BE1-87DD-6FFDF0C0D952}">
      <dsp:nvSpPr>
        <dsp:cNvPr id="0" name=""/>
        <dsp:cNvSpPr/>
      </dsp:nvSpPr>
      <dsp:spPr>
        <a:xfrm>
          <a:off x="3998912" y="3869266"/>
          <a:ext cx="2423583" cy="1454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kern="1200" dirty="0" smtClean="0">
              <a:solidFill>
                <a:schemeClr val="accent4">
                  <a:lumMod val="40000"/>
                  <a:lumOff val="60000"/>
                </a:schemeClr>
              </a:solidFill>
            </a:rPr>
            <a:t>„Srce ti je čisto podivjalo“, je mirno ugotovila.</a:t>
          </a:r>
        </a:p>
        <a:p>
          <a:pPr lvl="0" algn="ctr" defTabSz="533400">
            <a:lnSpc>
              <a:spcPct val="90000"/>
            </a:lnSpc>
            <a:spcBef>
              <a:spcPct val="0"/>
            </a:spcBef>
            <a:spcAft>
              <a:spcPct val="35000"/>
            </a:spcAft>
          </a:pPr>
          <a:r>
            <a:rPr lang="sl-SI" sz="1200" kern="1200" dirty="0" smtClean="0">
              <a:solidFill>
                <a:schemeClr val="accent4">
                  <a:lumMod val="40000"/>
                  <a:lumOff val="60000"/>
                </a:schemeClr>
              </a:solidFill>
            </a:rPr>
            <a:t>„Ja“, je rekel. „ V bistvu si ti prva oseba ženskega spola v mojem življenju, s katero se objemam“, je prostodušno priznal! „okej, če ne štejem mame. Pa babic. Pa tet, itak“</a:t>
          </a:r>
          <a:endParaRPr lang="sl-SI" sz="1200" kern="1200" dirty="0">
            <a:solidFill>
              <a:schemeClr val="accent4">
                <a:lumMod val="40000"/>
                <a:lumOff val="60000"/>
              </a:schemeClr>
            </a:solidFill>
          </a:endParaRPr>
        </a:p>
      </dsp:txBody>
      <dsp:txXfrm>
        <a:off x="3998912" y="3869266"/>
        <a:ext cx="2423583" cy="14541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43CEEC91-40E7-480F-A93C-7B0903276355}" type="datetimeFigureOut">
              <a:rPr lang="sl-SI" smtClean="0"/>
              <a:t>12. 01. 2022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294946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3CEEC91-40E7-480F-A93C-7B0903276355}" type="datetimeFigureOut">
              <a:rPr lang="sl-SI" smtClean="0"/>
              <a:t>12. 01. 2022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50455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3CEEC91-40E7-480F-A93C-7B0903276355}" type="datetimeFigureOut">
              <a:rPr lang="sl-SI" smtClean="0"/>
              <a:t>12. 01. 2022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339343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3CEEC91-40E7-480F-A93C-7B0903276355}" type="datetimeFigureOut">
              <a:rPr lang="sl-SI" smtClean="0"/>
              <a:t>12. 01. 2022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340342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43CEEC91-40E7-480F-A93C-7B0903276355}" type="datetimeFigureOut">
              <a:rPr lang="sl-SI" smtClean="0"/>
              <a:t>12. 01. 2022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156243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43CEEC91-40E7-480F-A93C-7B0903276355}" type="datetimeFigureOut">
              <a:rPr lang="sl-SI" smtClean="0"/>
              <a:t>12. 01. 2022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226405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43CEEC91-40E7-480F-A93C-7B0903276355}" type="datetimeFigureOut">
              <a:rPr lang="sl-SI" smtClean="0"/>
              <a:t>12. 01. 2022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141575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43CEEC91-40E7-480F-A93C-7B0903276355}" type="datetimeFigureOut">
              <a:rPr lang="sl-SI" smtClean="0"/>
              <a:t>12. 01. 2022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257431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3CEEC91-40E7-480F-A93C-7B0903276355}" type="datetimeFigureOut">
              <a:rPr lang="sl-SI" smtClean="0"/>
              <a:t>12. 01. 2022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299251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3CEEC91-40E7-480F-A93C-7B0903276355}" type="datetimeFigureOut">
              <a:rPr lang="sl-SI" smtClean="0"/>
              <a:t>12. 01. 2022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139559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3CEEC91-40E7-480F-A93C-7B0903276355}" type="datetimeFigureOut">
              <a:rPr lang="sl-SI" smtClean="0"/>
              <a:t>12. 01. 2022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B149891-1435-4044-91D9-5249F5B042D0}" type="slidenum">
              <a:rPr lang="sl-SI" smtClean="0"/>
              <a:t>‹#›</a:t>
            </a:fld>
            <a:endParaRPr lang="sl-SI"/>
          </a:p>
        </p:txBody>
      </p:sp>
    </p:spTree>
    <p:extLst>
      <p:ext uri="{BB962C8B-B14F-4D97-AF65-F5344CB8AC3E}">
        <p14:creationId xmlns:p14="http://schemas.microsoft.com/office/powerpoint/2010/main" val="258754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EEC91-40E7-480F-A93C-7B0903276355}" type="datetimeFigureOut">
              <a:rPr lang="sl-SI" smtClean="0"/>
              <a:t>12. 01. 2022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49891-1435-4044-91D9-5249F5B042D0}" type="slidenum">
              <a:rPr lang="sl-SI" smtClean="0"/>
              <a:t>‹#›</a:t>
            </a:fld>
            <a:endParaRPr lang="sl-SI"/>
          </a:p>
        </p:txBody>
      </p:sp>
    </p:spTree>
    <p:extLst>
      <p:ext uri="{BB962C8B-B14F-4D97-AF65-F5344CB8AC3E}">
        <p14:creationId xmlns:p14="http://schemas.microsoft.com/office/powerpoint/2010/main" val="324009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425"/>
            <a:ext cx="12259193" cy="7104425"/>
          </a:xfrm>
          <a:prstGeom prst="rect">
            <a:avLst/>
          </a:prstGeom>
        </p:spPr>
      </p:pic>
      <p:sp>
        <p:nvSpPr>
          <p:cNvPr id="2" name="Naslov 1"/>
          <p:cNvSpPr>
            <a:spLocks noGrp="1"/>
          </p:cNvSpPr>
          <p:nvPr>
            <p:ph type="title"/>
          </p:nvPr>
        </p:nvSpPr>
        <p:spPr>
          <a:xfrm>
            <a:off x="972588" y="163629"/>
            <a:ext cx="10381211" cy="924026"/>
          </a:xfrm>
        </p:spPr>
        <p:txBody>
          <a:bodyPr>
            <a:normAutofit fontScale="90000"/>
          </a:bodyPr>
          <a:lstStyle/>
          <a:p>
            <a:pPr algn="ctr"/>
            <a:r>
              <a:rPr lang="sl-SI" b="1" dirty="0" smtClean="0">
                <a:solidFill>
                  <a:srgbClr val="FFFF00"/>
                </a:solidFill>
              </a:rPr>
              <a:t>Knjižnica je zakladnica, katere vrata so vedno odprta vsem, ki so željni znanja.</a:t>
            </a:r>
            <a:endParaRPr lang="sl-SI" b="1" dirty="0">
              <a:solidFill>
                <a:srgbClr val="FFFF00"/>
              </a:solidFill>
            </a:endParaRPr>
          </a:p>
        </p:txBody>
      </p:sp>
      <p:graphicFrame>
        <p:nvGraphicFramePr>
          <p:cNvPr id="5" name="Označba mesta vsebine 4"/>
          <p:cNvGraphicFramePr>
            <a:graphicFrameLocks noGrp="1"/>
          </p:cNvGraphicFramePr>
          <p:nvPr>
            <p:ph idx="1"/>
            <p:extLst>
              <p:ext uri="{D42A27DB-BD31-4B8C-83A1-F6EECF244321}">
                <p14:modId xmlns:p14="http://schemas.microsoft.com/office/powerpoint/2010/main" val="1403589428"/>
              </p:ext>
            </p:extLst>
          </p:nvPr>
        </p:nvGraphicFramePr>
        <p:xfrm>
          <a:off x="744209" y="1521815"/>
          <a:ext cx="4264429" cy="2056631"/>
        </p:xfrm>
        <a:graphic>
          <a:graphicData uri="http://schemas.openxmlformats.org/drawingml/2006/table">
            <a:tbl>
              <a:tblPr firstRow="1" bandRow="1">
                <a:tableStyleId>{5C22544A-7EE6-4342-B048-85BDC9FD1C3A}</a:tableStyleId>
              </a:tblPr>
              <a:tblGrid>
                <a:gridCol w="4264429">
                  <a:extLst>
                    <a:ext uri="{9D8B030D-6E8A-4147-A177-3AD203B41FA5}">
                      <a16:colId xmlns:a16="http://schemas.microsoft.com/office/drawing/2014/main" val="1915284152"/>
                    </a:ext>
                  </a:extLst>
                </a:gridCol>
              </a:tblGrid>
              <a:tr h="2056631">
                <a:tc>
                  <a:txBody>
                    <a:bodyPr/>
                    <a:lstStyle/>
                    <a:p>
                      <a:r>
                        <a:rPr lang="sl-SI" dirty="0" smtClean="0">
                          <a:solidFill>
                            <a:srgbClr val="FFFF00"/>
                          </a:solidFill>
                        </a:rPr>
                        <a:t>Knjiga mora postati vsakdanji predmet v našem življenju. Kot hladilnik, zobna ščetka ali čevelj.</a:t>
                      </a:r>
                    </a:p>
                    <a:p>
                      <a:r>
                        <a:rPr lang="sl-SI" dirty="0" smtClean="0">
                          <a:solidFill>
                            <a:srgbClr val="FFFF00"/>
                          </a:solidFill>
                        </a:rPr>
                        <a:t>Kaj moram že danes narediti?</a:t>
                      </a:r>
                    </a:p>
                    <a:p>
                      <a:r>
                        <a:rPr lang="sl-SI" dirty="0" smtClean="0">
                          <a:solidFill>
                            <a:srgbClr val="FFFF00"/>
                          </a:solidFill>
                        </a:rPr>
                        <a:t>Aja, jedel bom, zobe si bom umil in eno knjigo bom prebral.</a:t>
                      </a:r>
                    </a:p>
                    <a:p>
                      <a:r>
                        <a:rPr lang="sl-SI" dirty="0" smtClean="0">
                          <a:solidFill>
                            <a:srgbClr val="FFFF00"/>
                          </a:solidFill>
                        </a:rPr>
                        <a:t>(Primož Suhodolčan)</a:t>
                      </a:r>
                      <a:endParaRPr lang="sl-SI" dirty="0">
                        <a:solidFill>
                          <a:srgbClr val="FFFF00"/>
                        </a:solidFill>
                      </a:endParaRPr>
                    </a:p>
                  </a:txBody>
                  <a:tcPr/>
                </a:tc>
                <a:extLst>
                  <a:ext uri="{0D108BD9-81ED-4DB2-BD59-A6C34878D82A}">
                    <a16:rowId xmlns:a16="http://schemas.microsoft.com/office/drawing/2014/main" val="18364117"/>
                  </a:ext>
                </a:extLst>
              </a:tr>
            </a:tbl>
          </a:graphicData>
        </a:graphic>
      </p:graphicFrame>
      <p:sp>
        <p:nvSpPr>
          <p:cNvPr id="6" name="Elipsa 5"/>
          <p:cNvSpPr/>
          <p:nvPr/>
        </p:nvSpPr>
        <p:spPr>
          <a:xfrm rot="21031259">
            <a:off x="7663337" y="3852281"/>
            <a:ext cx="4446871" cy="2688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accent6">
                    <a:lumMod val="40000"/>
                    <a:lumOff val="60000"/>
                  </a:schemeClr>
                </a:solidFill>
              </a:rPr>
              <a:t>So </a:t>
            </a:r>
            <a:r>
              <a:rPr lang="sl-SI" dirty="0" err="1" smtClean="0">
                <a:solidFill>
                  <a:schemeClr val="accent6">
                    <a:lumMod val="40000"/>
                    <a:lumOff val="60000"/>
                  </a:schemeClr>
                </a:solidFill>
              </a:rPr>
              <a:t>please</a:t>
            </a:r>
            <a:r>
              <a:rPr lang="sl-SI" dirty="0" smtClean="0">
                <a:solidFill>
                  <a:schemeClr val="accent6">
                    <a:lumMod val="40000"/>
                    <a:lumOff val="60000"/>
                  </a:schemeClr>
                </a:solidFill>
              </a:rPr>
              <a:t>, oh PLEASE, </a:t>
            </a:r>
            <a:r>
              <a:rPr lang="sl-SI" dirty="0" err="1" smtClean="0">
                <a:solidFill>
                  <a:schemeClr val="accent6">
                    <a:lumMod val="40000"/>
                    <a:lumOff val="60000"/>
                  </a:schemeClr>
                </a:solidFill>
              </a:rPr>
              <a:t>we</a:t>
            </a:r>
            <a:r>
              <a:rPr lang="sl-SI" dirty="0" smtClean="0">
                <a:solidFill>
                  <a:schemeClr val="accent6">
                    <a:lumMod val="40000"/>
                    <a:lumOff val="60000"/>
                  </a:schemeClr>
                </a:solidFill>
              </a:rPr>
              <a:t> </a:t>
            </a:r>
            <a:r>
              <a:rPr lang="sl-SI" dirty="0" err="1" smtClean="0">
                <a:solidFill>
                  <a:schemeClr val="accent6">
                    <a:lumMod val="40000"/>
                    <a:lumOff val="60000"/>
                  </a:schemeClr>
                </a:solidFill>
              </a:rPr>
              <a:t>bae</a:t>
            </a:r>
            <a:r>
              <a:rPr lang="sl-SI" dirty="0" smtClean="0">
                <a:solidFill>
                  <a:schemeClr val="accent6">
                    <a:lumMod val="40000"/>
                    <a:lumOff val="60000"/>
                  </a:schemeClr>
                </a:solidFill>
              </a:rPr>
              <a:t>, </a:t>
            </a:r>
            <a:r>
              <a:rPr lang="sl-SI" dirty="0" err="1" smtClean="0">
                <a:solidFill>
                  <a:schemeClr val="accent6">
                    <a:lumMod val="40000"/>
                    <a:lumOff val="60000"/>
                  </a:schemeClr>
                </a:solidFill>
              </a:rPr>
              <a:t>we</a:t>
            </a:r>
            <a:r>
              <a:rPr lang="sl-SI" dirty="0" smtClean="0">
                <a:solidFill>
                  <a:schemeClr val="accent6">
                    <a:lumMod val="40000"/>
                    <a:lumOff val="60000"/>
                  </a:schemeClr>
                </a:solidFill>
              </a:rPr>
              <a:t> </a:t>
            </a:r>
            <a:r>
              <a:rPr lang="sl-SI" dirty="0" err="1" smtClean="0">
                <a:solidFill>
                  <a:schemeClr val="accent6">
                    <a:lumMod val="40000"/>
                    <a:lumOff val="60000"/>
                  </a:schemeClr>
                </a:solidFill>
              </a:rPr>
              <a:t>pray</a:t>
            </a:r>
            <a:r>
              <a:rPr lang="sl-SI" dirty="0" smtClean="0">
                <a:solidFill>
                  <a:schemeClr val="accent6">
                    <a:lumMod val="40000"/>
                    <a:lumOff val="60000"/>
                  </a:schemeClr>
                </a:solidFill>
              </a:rPr>
              <a:t>,</a:t>
            </a:r>
          </a:p>
          <a:p>
            <a:pPr algn="ctr"/>
            <a:r>
              <a:rPr lang="sl-SI" dirty="0" smtClean="0">
                <a:solidFill>
                  <a:schemeClr val="accent6">
                    <a:lumMod val="40000"/>
                    <a:lumOff val="60000"/>
                  </a:schemeClr>
                </a:solidFill>
              </a:rPr>
              <a:t>Go </a:t>
            </a:r>
            <a:r>
              <a:rPr lang="sl-SI" dirty="0" err="1" smtClean="0">
                <a:solidFill>
                  <a:schemeClr val="accent6">
                    <a:lumMod val="40000"/>
                    <a:lumOff val="60000"/>
                  </a:schemeClr>
                </a:solidFill>
              </a:rPr>
              <a:t>throw</a:t>
            </a:r>
            <a:r>
              <a:rPr lang="sl-SI" dirty="0" smtClean="0">
                <a:solidFill>
                  <a:schemeClr val="accent6">
                    <a:lumMod val="40000"/>
                    <a:lumOff val="60000"/>
                  </a:schemeClr>
                </a:solidFill>
              </a:rPr>
              <a:t> </a:t>
            </a:r>
            <a:r>
              <a:rPr lang="sl-SI" dirty="0" err="1" smtClean="0">
                <a:solidFill>
                  <a:schemeClr val="accent6">
                    <a:lumMod val="40000"/>
                    <a:lumOff val="60000"/>
                  </a:schemeClr>
                </a:solidFill>
              </a:rPr>
              <a:t>your</a:t>
            </a:r>
            <a:r>
              <a:rPr lang="sl-SI" dirty="0" smtClean="0">
                <a:solidFill>
                  <a:schemeClr val="accent6">
                    <a:lumMod val="40000"/>
                    <a:lumOff val="60000"/>
                  </a:schemeClr>
                </a:solidFill>
              </a:rPr>
              <a:t> TV set </a:t>
            </a:r>
            <a:r>
              <a:rPr lang="sl-SI" dirty="0" err="1" smtClean="0">
                <a:solidFill>
                  <a:schemeClr val="accent6">
                    <a:lumMod val="40000"/>
                    <a:lumOff val="60000"/>
                  </a:schemeClr>
                </a:solidFill>
              </a:rPr>
              <a:t>away</a:t>
            </a:r>
            <a:r>
              <a:rPr lang="sl-SI" dirty="0" smtClean="0">
                <a:solidFill>
                  <a:schemeClr val="accent6">
                    <a:lumMod val="40000"/>
                    <a:lumOff val="60000"/>
                  </a:schemeClr>
                </a:solidFill>
              </a:rPr>
              <a:t>,</a:t>
            </a:r>
          </a:p>
          <a:p>
            <a:pPr algn="ctr"/>
            <a:r>
              <a:rPr lang="sl-SI" dirty="0" err="1" smtClean="0">
                <a:solidFill>
                  <a:schemeClr val="accent6">
                    <a:lumMod val="40000"/>
                    <a:lumOff val="60000"/>
                  </a:schemeClr>
                </a:solidFill>
              </a:rPr>
              <a:t>And</a:t>
            </a:r>
            <a:r>
              <a:rPr lang="sl-SI" dirty="0" smtClean="0">
                <a:solidFill>
                  <a:schemeClr val="accent6">
                    <a:lumMod val="40000"/>
                    <a:lumOff val="60000"/>
                  </a:schemeClr>
                </a:solidFill>
              </a:rPr>
              <a:t> in </a:t>
            </a:r>
            <a:r>
              <a:rPr lang="sl-SI" dirty="0" err="1" smtClean="0">
                <a:solidFill>
                  <a:schemeClr val="accent6">
                    <a:lumMod val="40000"/>
                    <a:lumOff val="60000"/>
                  </a:schemeClr>
                </a:solidFill>
              </a:rPr>
              <a:t>its</a:t>
            </a:r>
            <a:r>
              <a:rPr lang="sl-SI" dirty="0" smtClean="0">
                <a:solidFill>
                  <a:schemeClr val="accent6">
                    <a:lumMod val="40000"/>
                    <a:lumOff val="60000"/>
                  </a:schemeClr>
                </a:solidFill>
              </a:rPr>
              <a:t> place </a:t>
            </a:r>
            <a:r>
              <a:rPr lang="sl-SI" dirty="0" err="1" smtClean="0">
                <a:solidFill>
                  <a:schemeClr val="accent6">
                    <a:lumMod val="40000"/>
                    <a:lumOff val="60000"/>
                  </a:schemeClr>
                </a:solidFill>
              </a:rPr>
              <a:t>you</a:t>
            </a:r>
            <a:r>
              <a:rPr lang="sl-SI" dirty="0" smtClean="0">
                <a:solidFill>
                  <a:schemeClr val="accent6">
                    <a:lumMod val="40000"/>
                    <a:lumOff val="60000"/>
                  </a:schemeClr>
                </a:solidFill>
              </a:rPr>
              <a:t> </a:t>
            </a:r>
            <a:r>
              <a:rPr lang="sl-SI" dirty="0" err="1" smtClean="0">
                <a:solidFill>
                  <a:schemeClr val="accent6">
                    <a:lumMod val="40000"/>
                    <a:lumOff val="60000"/>
                  </a:schemeClr>
                </a:solidFill>
              </a:rPr>
              <a:t>can</a:t>
            </a:r>
            <a:r>
              <a:rPr lang="sl-SI" dirty="0" smtClean="0">
                <a:solidFill>
                  <a:schemeClr val="accent6">
                    <a:lumMod val="40000"/>
                    <a:lumOff val="60000"/>
                  </a:schemeClr>
                </a:solidFill>
              </a:rPr>
              <a:t> </a:t>
            </a:r>
            <a:r>
              <a:rPr lang="sl-SI" dirty="0" err="1" smtClean="0">
                <a:solidFill>
                  <a:schemeClr val="accent6">
                    <a:lumMod val="40000"/>
                    <a:lumOff val="60000"/>
                  </a:schemeClr>
                </a:solidFill>
              </a:rPr>
              <a:t>install</a:t>
            </a:r>
            <a:r>
              <a:rPr lang="sl-SI" dirty="0" smtClean="0">
                <a:solidFill>
                  <a:schemeClr val="accent6">
                    <a:lumMod val="40000"/>
                    <a:lumOff val="60000"/>
                  </a:schemeClr>
                </a:solidFill>
              </a:rPr>
              <a:t>,</a:t>
            </a:r>
          </a:p>
          <a:p>
            <a:pPr algn="ctr"/>
            <a:r>
              <a:rPr lang="sl-SI" dirty="0" smtClean="0">
                <a:solidFill>
                  <a:schemeClr val="accent6">
                    <a:lumMod val="40000"/>
                    <a:lumOff val="60000"/>
                  </a:schemeClr>
                </a:solidFill>
              </a:rPr>
              <a:t>A </a:t>
            </a:r>
            <a:r>
              <a:rPr lang="sl-SI" dirty="0" err="1" smtClean="0">
                <a:solidFill>
                  <a:schemeClr val="accent6">
                    <a:lumMod val="40000"/>
                    <a:lumOff val="60000"/>
                  </a:schemeClr>
                </a:solidFill>
              </a:rPr>
              <a:t>lovely</a:t>
            </a:r>
            <a:r>
              <a:rPr lang="sl-SI" dirty="0" smtClean="0">
                <a:solidFill>
                  <a:schemeClr val="accent6">
                    <a:lumMod val="40000"/>
                    <a:lumOff val="60000"/>
                  </a:schemeClr>
                </a:solidFill>
              </a:rPr>
              <a:t> </a:t>
            </a:r>
            <a:r>
              <a:rPr lang="sl-SI" dirty="0" err="1" smtClean="0">
                <a:solidFill>
                  <a:schemeClr val="accent6">
                    <a:lumMod val="40000"/>
                    <a:lumOff val="60000"/>
                  </a:schemeClr>
                </a:solidFill>
              </a:rPr>
              <a:t>bookshelf</a:t>
            </a:r>
            <a:r>
              <a:rPr lang="sl-SI" dirty="0" smtClean="0">
                <a:solidFill>
                  <a:schemeClr val="accent6">
                    <a:lumMod val="40000"/>
                    <a:lumOff val="60000"/>
                  </a:schemeClr>
                </a:solidFill>
              </a:rPr>
              <a:t> on </a:t>
            </a:r>
            <a:r>
              <a:rPr lang="sl-SI" dirty="0" err="1" smtClean="0">
                <a:solidFill>
                  <a:schemeClr val="accent6">
                    <a:lumMod val="40000"/>
                    <a:lumOff val="60000"/>
                  </a:schemeClr>
                </a:solidFill>
              </a:rPr>
              <a:t>the</a:t>
            </a:r>
            <a:r>
              <a:rPr lang="sl-SI" dirty="0" smtClean="0">
                <a:solidFill>
                  <a:schemeClr val="accent6">
                    <a:lumMod val="40000"/>
                    <a:lumOff val="60000"/>
                  </a:schemeClr>
                </a:solidFill>
              </a:rPr>
              <a:t> </a:t>
            </a:r>
            <a:r>
              <a:rPr lang="sl-SI" dirty="0" err="1" smtClean="0">
                <a:solidFill>
                  <a:schemeClr val="accent6">
                    <a:lumMod val="40000"/>
                    <a:lumOff val="60000"/>
                  </a:schemeClr>
                </a:solidFill>
              </a:rPr>
              <a:t>wall</a:t>
            </a:r>
            <a:r>
              <a:rPr lang="sl-SI" dirty="0" smtClean="0">
                <a:solidFill>
                  <a:schemeClr val="accent6">
                    <a:lumMod val="40000"/>
                    <a:lumOff val="60000"/>
                  </a:schemeClr>
                </a:solidFill>
              </a:rPr>
              <a:t>.</a:t>
            </a:r>
          </a:p>
          <a:p>
            <a:pPr algn="ctr"/>
            <a:r>
              <a:rPr lang="sl-SI" dirty="0" smtClean="0">
                <a:solidFill>
                  <a:schemeClr val="accent6">
                    <a:lumMod val="40000"/>
                    <a:lumOff val="60000"/>
                  </a:schemeClr>
                </a:solidFill>
              </a:rPr>
              <a:t>(</a:t>
            </a:r>
            <a:r>
              <a:rPr lang="sl-SI" dirty="0" err="1" smtClean="0">
                <a:solidFill>
                  <a:schemeClr val="accent6">
                    <a:lumMod val="40000"/>
                    <a:lumOff val="60000"/>
                  </a:schemeClr>
                </a:solidFill>
              </a:rPr>
              <a:t>Roald</a:t>
            </a:r>
            <a:r>
              <a:rPr lang="sl-SI" dirty="0" smtClean="0">
                <a:solidFill>
                  <a:schemeClr val="accent6">
                    <a:lumMod val="40000"/>
                    <a:lumOff val="60000"/>
                  </a:schemeClr>
                </a:solidFill>
              </a:rPr>
              <a:t> </a:t>
            </a:r>
            <a:r>
              <a:rPr lang="sl-SI" dirty="0" err="1" smtClean="0">
                <a:solidFill>
                  <a:schemeClr val="accent6">
                    <a:lumMod val="40000"/>
                    <a:lumOff val="60000"/>
                  </a:schemeClr>
                </a:solidFill>
              </a:rPr>
              <a:t>Dahl</a:t>
            </a:r>
            <a:r>
              <a:rPr lang="sl-SI" dirty="0" smtClean="0">
                <a:solidFill>
                  <a:schemeClr val="accent6">
                    <a:lumMod val="40000"/>
                    <a:lumOff val="60000"/>
                  </a:schemeClr>
                </a:solidFill>
              </a:rPr>
              <a:t>, </a:t>
            </a:r>
            <a:r>
              <a:rPr lang="sl-SI" dirty="0" err="1" smtClean="0">
                <a:solidFill>
                  <a:schemeClr val="accent6">
                    <a:lumMod val="40000"/>
                    <a:lumOff val="60000"/>
                  </a:schemeClr>
                </a:solidFill>
              </a:rPr>
              <a:t>Charlie</a:t>
            </a:r>
            <a:r>
              <a:rPr lang="sl-SI" dirty="0" smtClean="0">
                <a:solidFill>
                  <a:schemeClr val="accent6">
                    <a:lumMod val="40000"/>
                    <a:lumOff val="60000"/>
                  </a:schemeClr>
                </a:solidFill>
              </a:rPr>
              <a:t> </a:t>
            </a:r>
            <a:r>
              <a:rPr lang="sl-SI" dirty="0" err="1" smtClean="0">
                <a:solidFill>
                  <a:schemeClr val="accent6">
                    <a:lumMod val="40000"/>
                    <a:lumOff val="60000"/>
                  </a:schemeClr>
                </a:solidFill>
              </a:rPr>
              <a:t>and</a:t>
            </a:r>
            <a:r>
              <a:rPr lang="sl-SI" dirty="0" smtClean="0">
                <a:solidFill>
                  <a:schemeClr val="accent6">
                    <a:lumMod val="40000"/>
                    <a:lumOff val="60000"/>
                  </a:schemeClr>
                </a:solidFill>
              </a:rPr>
              <a:t> </a:t>
            </a:r>
            <a:r>
              <a:rPr lang="sl-SI" dirty="0" err="1" smtClean="0">
                <a:solidFill>
                  <a:schemeClr val="accent6">
                    <a:lumMod val="40000"/>
                    <a:lumOff val="60000"/>
                  </a:schemeClr>
                </a:solidFill>
              </a:rPr>
              <a:t>the</a:t>
            </a:r>
            <a:r>
              <a:rPr lang="sl-SI" dirty="0" smtClean="0">
                <a:solidFill>
                  <a:schemeClr val="accent6">
                    <a:lumMod val="40000"/>
                    <a:lumOff val="60000"/>
                  </a:schemeClr>
                </a:solidFill>
              </a:rPr>
              <a:t> </a:t>
            </a:r>
            <a:r>
              <a:rPr lang="sl-SI" dirty="0" err="1" smtClean="0">
                <a:solidFill>
                  <a:schemeClr val="accent6">
                    <a:lumMod val="40000"/>
                    <a:lumOff val="60000"/>
                  </a:schemeClr>
                </a:solidFill>
              </a:rPr>
              <a:t>Chocolate</a:t>
            </a:r>
            <a:r>
              <a:rPr lang="sl-SI" dirty="0" smtClean="0">
                <a:solidFill>
                  <a:schemeClr val="accent6">
                    <a:lumMod val="40000"/>
                    <a:lumOff val="60000"/>
                  </a:schemeClr>
                </a:solidFill>
              </a:rPr>
              <a:t> </a:t>
            </a:r>
            <a:r>
              <a:rPr lang="sl-SI" dirty="0" err="1" smtClean="0">
                <a:solidFill>
                  <a:schemeClr val="accent6">
                    <a:lumMod val="40000"/>
                    <a:lumOff val="60000"/>
                  </a:schemeClr>
                </a:solidFill>
              </a:rPr>
              <a:t>Factory</a:t>
            </a:r>
            <a:r>
              <a:rPr lang="sl-SI" dirty="0" smtClean="0">
                <a:solidFill>
                  <a:schemeClr val="accent6">
                    <a:lumMod val="40000"/>
                    <a:lumOff val="60000"/>
                  </a:schemeClr>
                </a:solidFill>
              </a:rPr>
              <a:t>)</a:t>
            </a:r>
            <a:endParaRPr lang="sl-SI" dirty="0">
              <a:solidFill>
                <a:schemeClr val="accent6">
                  <a:lumMod val="40000"/>
                  <a:lumOff val="60000"/>
                </a:schemeClr>
              </a:solidFill>
            </a:endParaRPr>
          </a:p>
        </p:txBody>
      </p:sp>
      <p:sp>
        <p:nvSpPr>
          <p:cNvPr id="7" name="Zaobljeni pravokotnik 6"/>
          <p:cNvSpPr/>
          <p:nvPr/>
        </p:nvSpPr>
        <p:spPr>
          <a:xfrm rot="1409859">
            <a:off x="9179514" y="1347969"/>
            <a:ext cx="2156059" cy="1896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So še hujše stvari od sežiganja knjig. Ena od njih je ta, da ne beremo.</a:t>
            </a:r>
          </a:p>
          <a:p>
            <a:pPr algn="ctr"/>
            <a:r>
              <a:rPr lang="sl-SI" dirty="0" smtClean="0"/>
              <a:t>(</a:t>
            </a:r>
            <a:r>
              <a:rPr lang="sl-SI" dirty="0" err="1" smtClean="0"/>
              <a:t>Josif</a:t>
            </a:r>
            <a:r>
              <a:rPr lang="sl-SI" dirty="0" smtClean="0"/>
              <a:t> </a:t>
            </a:r>
            <a:r>
              <a:rPr lang="sl-SI" dirty="0" err="1" smtClean="0"/>
              <a:t>Brodski</a:t>
            </a:r>
            <a:r>
              <a:rPr lang="sl-SI" dirty="0" smtClean="0"/>
              <a:t>)</a:t>
            </a:r>
            <a:endParaRPr lang="sl-SI" dirty="0"/>
          </a:p>
        </p:txBody>
      </p:sp>
      <p:sp>
        <p:nvSpPr>
          <p:cNvPr id="8" name="Elipsa 7"/>
          <p:cNvSpPr/>
          <p:nvPr/>
        </p:nvSpPr>
        <p:spPr>
          <a:xfrm rot="21151679">
            <a:off x="601324" y="3923625"/>
            <a:ext cx="3301467" cy="2589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accent4">
                    <a:lumMod val="40000"/>
                    <a:lumOff val="60000"/>
                  </a:schemeClr>
                </a:solidFill>
              </a:rPr>
              <a:t>Pri knjigah, ki jih berete, bodite enako previdni kot pri ljudeh, s katerimi se družite. Tako prvo kot drugo bo izoblikovalo vaš značaj. (</a:t>
            </a:r>
            <a:r>
              <a:rPr lang="sl-SI" dirty="0" err="1" smtClean="0">
                <a:solidFill>
                  <a:schemeClr val="accent4">
                    <a:lumMod val="40000"/>
                    <a:lumOff val="60000"/>
                  </a:schemeClr>
                </a:solidFill>
              </a:rPr>
              <a:t>Paxton</a:t>
            </a:r>
            <a:r>
              <a:rPr lang="sl-SI" dirty="0" smtClean="0">
                <a:solidFill>
                  <a:schemeClr val="accent4">
                    <a:lumMod val="40000"/>
                    <a:lumOff val="60000"/>
                  </a:schemeClr>
                </a:solidFill>
              </a:rPr>
              <a:t> </a:t>
            </a:r>
            <a:r>
              <a:rPr lang="sl-SI" dirty="0" err="1" smtClean="0">
                <a:solidFill>
                  <a:schemeClr val="accent4">
                    <a:lumMod val="40000"/>
                    <a:lumOff val="60000"/>
                  </a:schemeClr>
                </a:solidFill>
              </a:rPr>
              <a:t>Hood</a:t>
            </a:r>
            <a:r>
              <a:rPr lang="sl-SI" dirty="0" smtClean="0">
                <a:solidFill>
                  <a:schemeClr val="accent4">
                    <a:lumMod val="40000"/>
                    <a:lumOff val="60000"/>
                  </a:schemeClr>
                </a:solidFill>
              </a:rPr>
              <a:t>)</a:t>
            </a:r>
            <a:endParaRPr lang="sl-SI" dirty="0">
              <a:solidFill>
                <a:schemeClr val="accent4">
                  <a:lumMod val="40000"/>
                  <a:lumOff val="60000"/>
                </a:schemeClr>
              </a:solidFill>
            </a:endParaRPr>
          </a:p>
        </p:txBody>
      </p:sp>
      <p:sp>
        <p:nvSpPr>
          <p:cNvPr id="10" name="PoljeZBesedilom 9"/>
          <p:cNvSpPr txBox="1"/>
          <p:nvPr/>
        </p:nvSpPr>
        <p:spPr>
          <a:xfrm flipH="1">
            <a:off x="5929161" y="1636295"/>
            <a:ext cx="1819174" cy="1200329"/>
          </a:xfrm>
          <a:prstGeom prst="rect">
            <a:avLst/>
          </a:prstGeom>
          <a:noFill/>
        </p:spPr>
        <p:txBody>
          <a:bodyPr wrap="square" rtlCol="0">
            <a:spAutoFit/>
          </a:bodyPr>
          <a:lstStyle/>
          <a:p>
            <a:r>
              <a:rPr lang="sl-SI" sz="2400" b="1" u="sng" dirty="0" smtClean="0">
                <a:solidFill>
                  <a:srgbClr val="FFFF00"/>
                </a:solidFill>
              </a:rPr>
              <a:t>POVABLJENI V ŠOLSKO KNJIŽNICO!</a:t>
            </a:r>
            <a:endParaRPr lang="sl-SI" sz="2400" b="1" u="sng" dirty="0">
              <a:solidFill>
                <a:srgbClr val="FFFF00"/>
              </a:solidFill>
            </a:endParaRPr>
          </a:p>
        </p:txBody>
      </p:sp>
    </p:spTree>
    <p:extLst>
      <p:ext uri="{BB962C8B-B14F-4D97-AF65-F5344CB8AC3E}">
        <p14:creationId xmlns:p14="http://schemas.microsoft.com/office/powerpoint/2010/main" val="99850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611658" y="1842868"/>
            <a:ext cx="6012494" cy="1125415"/>
          </a:xfrm>
        </p:spPr>
        <p:txBody>
          <a:bodyPr>
            <a:normAutofit/>
          </a:bodyPr>
          <a:lstStyle/>
          <a:p>
            <a:r>
              <a:rPr lang="sl-SI" sz="2400" b="1" dirty="0" err="1" smtClean="0">
                <a:solidFill>
                  <a:srgbClr val="0070C0"/>
                </a:solidFill>
              </a:rPr>
              <a:t>Yannis</a:t>
            </a:r>
            <a:r>
              <a:rPr lang="sl-SI" sz="2400" b="1" dirty="0" smtClean="0">
                <a:solidFill>
                  <a:srgbClr val="0070C0"/>
                </a:solidFill>
              </a:rPr>
              <a:t> je Grk. Jakob z njim skorajda ni imel stikov. Za oba je ponovno srečanje precej nepredstavljivo. </a:t>
            </a:r>
            <a:endParaRPr lang="sl-SI" sz="2400" b="1" dirty="0">
              <a:solidFill>
                <a:srgbClr val="0070C0"/>
              </a:solidFill>
            </a:endParaRPr>
          </a:p>
        </p:txBody>
      </p:sp>
      <p:sp>
        <p:nvSpPr>
          <p:cNvPr id="3" name="Podnaslov 2"/>
          <p:cNvSpPr>
            <a:spLocks noGrp="1"/>
          </p:cNvSpPr>
          <p:nvPr>
            <p:ph type="subTitle" idx="1"/>
          </p:nvPr>
        </p:nvSpPr>
        <p:spPr>
          <a:xfrm>
            <a:off x="5611659" y="150312"/>
            <a:ext cx="6012493" cy="1861368"/>
          </a:xfrm>
        </p:spPr>
        <p:txBody>
          <a:bodyPr>
            <a:normAutofit/>
          </a:bodyPr>
          <a:lstStyle/>
          <a:p>
            <a:pPr algn="just"/>
            <a:r>
              <a:rPr lang="sl-SI" sz="2200" dirty="0"/>
              <a:t>Ker gre njegova mama na potovanje z novim partnerjem, mora Jakob počitnice preživeti pri </a:t>
            </a:r>
            <a:r>
              <a:rPr lang="sl-SI" sz="2200" dirty="0" smtClean="0"/>
              <a:t> </a:t>
            </a:r>
            <a:r>
              <a:rPr lang="sl-SI" sz="2200" dirty="0"/>
              <a:t>očetu. S težkim srcem in polnim kovčkom stripov pristane na grškem otoku. Čeprav se sprva ne zdi, bo to Jakobovo najboljše poletje v vseh pogledih.</a:t>
            </a:r>
          </a:p>
        </p:txBody>
      </p:sp>
      <p:pic>
        <p:nvPicPr>
          <p:cNvPr id="1026" name="Picture 2" descr="Dnevi na oto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68" y="150312"/>
            <a:ext cx="4523825" cy="6660847"/>
          </a:xfrm>
          <a:prstGeom prst="rect">
            <a:avLst/>
          </a:prstGeom>
          <a:noFill/>
          <a:extLst>
            <a:ext uri="{909E8E84-426E-40DD-AFC4-6F175D3DCCD1}">
              <a14:hiddenFill xmlns:a14="http://schemas.microsoft.com/office/drawing/2010/main">
                <a:solidFill>
                  <a:srgbClr val="FFFFFF"/>
                </a:solidFill>
              </a14:hiddenFill>
            </a:ext>
          </a:extLst>
        </p:spPr>
      </p:pic>
      <p:sp>
        <p:nvSpPr>
          <p:cNvPr id="13" name="PoljeZBesedilom 12"/>
          <p:cNvSpPr txBox="1"/>
          <p:nvPr/>
        </p:nvSpPr>
        <p:spPr>
          <a:xfrm flipH="1">
            <a:off x="5768520" y="2968283"/>
            <a:ext cx="2756502" cy="3785652"/>
          </a:xfrm>
          <a:prstGeom prst="rect">
            <a:avLst/>
          </a:prstGeom>
          <a:noFill/>
        </p:spPr>
        <p:txBody>
          <a:bodyPr wrap="square" rtlCol="0">
            <a:spAutoFit/>
          </a:bodyPr>
          <a:lstStyle/>
          <a:p>
            <a:r>
              <a:rPr lang="sl-SI" sz="2400" dirty="0" smtClean="0">
                <a:solidFill>
                  <a:srgbClr val="00B050"/>
                </a:solidFill>
              </a:rPr>
              <a:t>Ko Jakobu in </a:t>
            </a:r>
            <a:r>
              <a:rPr lang="sl-SI" sz="2400" dirty="0" err="1" smtClean="0">
                <a:solidFill>
                  <a:srgbClr val="00B050"/>
                </a:solidFill>
              </a:rPr>
              <a:t>Yannisu</a:t>
            </a:r>
            <a:r>
              <a:rPr lang="sl-SI" sz="2400" dirty="0" smtClean="0">
                <a:solidFill>
                  <a:srgbClr val="00B050"/>
                </a:solidFill>
              </a:rPr>
              <a:t> zakuha v glavi, se pojavi fant z nalezljivim nasmeškom in potem se začnejo prave počitnice. Z </a:t>
            </a:r>
            <a:r>
              <a:rPr lang="sl-SI" sz="2400" dirty="0" err="1" smtClean="0">
                <a:solidFill>
                  <a:srgbClr val="00B050"/>
                </a:solidFill>
              </a:rPr>
              <a:t>Miechom</a:t>
            </a:r>
            <a:r>
              <a:rPr lang="sl-SI" sz="2400" dirty="0" smtClean="0">
                <a:solidFill>
                  <a:srgbClr val="00B050"/>
                </a:solidFill>
              </a:rPr>
              <a:t> je čisto vsaka stvar zabavna in izvedljiva …</a:t>
            </a:r>
            <a:endParaRPr lang="sl-SI" sz="2400" dirty="0">
              <a:solidFill>
                <a:srgbClr val="00B050"/>
              </a:solidFill>
            </a:endParaRPr>
          </a:p>
        </p:txBody>
      </p:sp>
      <p:sp>
        <p:nvSpPr>
          <p:cNvPr id="15" name="PoljeZBesedilom 14"/>
          <p:cNvSpPr txBox="1"/>
          <p:nvPr/>
        </p:nvSpPr>
        <p:spPr>
          <a:xfrm rot="10800000" flipV="1">
            <a:off x="8862643" y="3299680"/>
            <a:ext cx="2918370" cy="2677656"/>
          </a:xfrm>
          <a:prstGeom prst="rect">
            <a:avLst/>
          </a:prstGeom>
          <a:noFill/>
        </p:spPr>
        <p:txBody>
          <a:bodyPr wrap="square" rtlCol="0">
            <a:spAutoFit/>
          </a:bodyPr>
          <a:lstStyle/>
          <a:p>
            <a:pPr algn="ctr"/>
            <a:r>
              <a:rPr lang="sl-SI" sz="2400" dirty="0" smtClean="0">
                <a:solidFill>
                  <a:srgbClr val="C00000"/>
                </a:solidFill>
              </a:rPr>
              <a:t>No, morda se prave počitnice začnejo šele, ko se fantoma pridruži najlepša, najljubeznivejša, najbolj zabavna punca na svetu. Puck. </a:t>
            </a:r>
          </a:p>
        </p:txBody>
      </p:sp>
      <p:sp>
        <p:nvSpPr>
          <p:cNvPr id="18" name="PoljeZBesedilom 17"/>
          <p:cNvSpPr txBox="1"/>
          <p:nvPr/>
        </p:nvSpPr>
        <p:spPr>
          <a:xfrm>
            <a:off x="9087729" y="6308734"/>
            <a:ext cx="2229052" cy="400110"/>
          </a:xfrm>
          <a:prstGeom prst="rect">
            <a:avLst/>
          </a:prstGeom>
          <a:noFill/>
        </p:spPr>
        <p:txBody>
          <a:bodyPr wrap="square" rtlCol="0">
            <a:spAutoFit/>
          </a:bodyPr>
          <a:lstStyle/>
          <a:p>
            <a:r>
              <a:rPr lang="sl-SI" sz="2000" dirty="0" smtClean="0">
                <a:solidFill>
                  <a:schemeClr val="tx2"/>
                </a:solidFill>
              </a:rPr>
              <a:t>         </a:t>
            </a:r>
            <a:endParaRPr lang="sl-SI" sz="2000" dirty="0">
              <a:solidFill>
                <a:schemeClr val="tx2"/>
              </a:solidFill>
            </a:endParaRPr>
          </a:p>
        </p:txBody>
      </p:sp>
      <p:sp>
        <p:nvSpPr>
          <p:cNvPr id="4" name="Pergament 2 3"/>
          <p:cNvSpPr/>
          <p:nvPr/>
        </p:nvSpPr>
        <p:spPr>
          <a:xfrm>
            <a:off x="9474200" y="6070600"/>
            <a:ext cx="1507067" cy="787400"/>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Za 3. triado.</a:t>
            </a:r>
            <a:endParaRPr lang="sl-SI" dirty="0"/>
          </a:p>
        </p:txBody>
      </p:sp>
    </p:spTree>
    <p:extLst>
      <p:ext uri="{BB962C8B-B14F-4D97-AF65-F5344CB8AC3E}">
        <p14:creationId xmlns:p14="http://schemas.microsoft.com/office/powerpoint/2010/main" val="1008769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r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67" y="-128385"/>
            <a:ext cx="6561668" cy="6681585"/>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020732" y="347133"/>
            <a:ext cx="7018867" cy="2585323"/>
          </a:xfrm>
          <a:prstGeom prst="rect">
            <a:avLst/>
          </a:prstGeom>
        </p:spPr>
        <p:txBody>
          <a:bodyPr wrap="square">
            <a:spAutoFit/>
          </a:bodyPr>
          <a:lstStyle/>
          <a:p>
            <a:r>
              <a:rPr lang="sl-SI" dirty="0">
                <a:solidFill>
                  <a:schemeClr val="accent1">
                    <a:lumMod val="75000"/>
                  </a:schemeClr>
                </a:solidFill>
              </a:rPr>
              <a:t>Pisateljica je predstavila najstnike iz različnih držav, različnih ver in kultur, toda vsi trpijo v vojnah ali zaradi njihovih posledic, nekateri so begunci ... nekateri med njimi so torej prišleki v Londonu, dijaki iste srednje šole. Situacija je večjezična in večkulturna, dijaki so tudi iz različnih družbenih </a:t>
            </a:r>
            <a:r>
              <a:rPr lang="sl-SI" dirty="0" smtClean="0">
                <a:solidFill>
                  <a:schemeClr val="accent1">
                    <a:lumMod val="75000"/>
                  </a:schemeClr>
                </a:solidFill>
              </a:rPr>
              <a:t>slojev, </a:t>
            </a:r>
            <a:r>
              <a:rPr lang="sl-SI" dirty="0">
                <a:solidFill>
                  <a:schemeClr val="accent1">
                    <a:lumMod val="75000"/>
                  </a:schemeClr>
                </a:solidFill>
              </a:rPr>
              <a:t>na londonskih ulicah so nasilne tolpe mladih idr. Učitelji na šoli seveda skušajo zajeziti njihovo nasilje, toda mladim nikakor niso kos, vlada napetost in prikrito sovraštvo. »Normalna« najstniška nesoglasja in merjenje moči se v takšnem okolju kaj hitro razplamtijo v globlje spore. </a:t>
            </a:r>
            <a:r>
              <a:rPr lang="sl-SI" dirty="0" smtClean="0">
                <a:solidFill>
                  <a:schemeClr val="accent1">
                    <a:lumMod val="75000"/>
                  </a:schemeClr>
                </a:solidFill>
              </a:rPr>
              <a:t>(mag. Tilka Jamnik)</a:t>
            </a:r>
            <a:endParaRPr lang="sl-SI" dirty="0">
              <a:solidFill>
                <a:schemeClr val="accent1">
                  <a:lumMod val="75000"/>
                </a:schemeClr>
              </a:solidFill>
            </a:endParaRPr>
          </a:p>
        </p:txBody>
      </p:sp>
      <p:sp>
        <p:nvSpPr>
          <p:cNvPr id="3" name="Pravokotnik 2"/>
          <p:cNvSpPr/>
          <p:nvPr/>
        </p:nvSpPr>
        <p:spPr>
          <a:xfrm>
            <a:off x="5080000" y="3445933"/>
            <a:ext cx="4063999" cy="2862322"/>
          </a:xfrm>
          <a:prstGeom prst="rect">
            <a:avLst/>
          </a:prstGeom>
        </p:spPr>
        <p:txBody>
          <a:bodyPr wrap="square">
            <a:spAutoFit/>
          </a:bodyPr>
          <a:lstStyle/>
          <a:p>
            <a:r>
              <a:rPr lang="sl-SI" dirty="0">
                <a:solidFill>
                  <a:schemeClr val="accent2">
                    <a:lumMod val="60000"/>
                    <a:lumOff val="40000"/>
                  </a:schemeClr>
                </a:solidFill>
              </a:rPr>
              <a:t>Boštjan Videmšek v spremni besedi: »To je knjiga, ki bi morala biti obvezno branje za vsakogar, obenem pa orožje in orodje boja proti pošasti razčlovečenja. Proti prebujajoči se pošasti fašizma.« Roman je zahtevno branje s težkimi sporočili, res »obvezno branje za vsakogar«, predvsem pa za srednješolce, morda tudi za učence tretjega triletja OŠ, in seveda za odrasle! Boleče </a:t>
            </a:r>
            <a:r>
              <a:rPr lang="sl-SI" dirty="0" err="1">
                <a:solidFill>
                  <a:schemeClr val="accent2">
                    <a:lumMod val="60000"/>
                    <a:lumOff val="40000"/>
                  </a:schemeClr>
                </a:solidFill>
              </a:rPr>
              <a:t>over-cross</a:t>
            </a:r>
            <a:r>
              <a:rPr lang="sl-SI" dirty="0">
                <a:solidFill>
                  <a:schemeClr val="accent2">
                    <a:lumMod val="60000"/>
                    <a:lumOff val="40000"/>
                  </a:schemeClr>
                </a:solidFill>
              </a:rPr>
              <a:t> besedilo.</a:t>
            </a:r>
          </a:p>
        </p:txBody>
      </p:sp>
      <p:sp>
        <p:nvSpPr>
          <p:cNvPr id="4" name="Elipsa 3"/>
          <p:cNvSpPr/>
          <p:nvPr/>
        </p:nvSpPr>
        <p:spPr>
          <a:xfrm>
            <a:off x="9753600" y="3920067"/>
            <a:ext cx="2201334" cy="1667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Devetošolci, bralni izziv za vas!</a:t>
            </a:r>
            <a:endParaRPr lang="sl-SI" dirty="0"/>
          </a:p>
        </p:txBody>
      </p:sp>
    </p:spTree>
    <p:extLst>
      <p:ext uri="{BB962C8B-B14F-4D97-AF65-F5344CB8AC3E}">
        <p14:creationId xmlns:p14="http://schemas.microsoft.com/office/powerpoint/2010/main" val="3236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ladinska-knjiga.si/sites/www.mladinska.com/files/styles/auto_x_275/public/images/knjiga_konec.jpeg?itok=sfy5nDE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08" y="0"/>
            <a:ext cx="4398950" cy="666326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4910667" y="338668"/>
            <a:ext cx="6993465" cy="1477328"/>
          </a:xfrm>
          <a:prstGeom prst="rect">
            <a:avLst/>
          </a:prstGeom>
        </p:spPr>
        <p:txBody>
          <a:bodyPr wrap="square">
            <a:spAutoFit/>
          </a:bodyPr>
          <a:lstStyle/>
          <a:p>
            <a:r>
              <a:rPr lang="sl-SI" dirty="0">
                <a:solidFill>
                  <a:schemeClr val="accent2">
                    <a:lumMod val="75000"/>
                  </a:schemeClr>
                </a:solidFill>
              </a:rPr>
              <a:t>Na začetku je bil največji kaos. Brez razloga so izbruhnile nove vojne, medtem ko so se stari spori čez noč končali. Nihče ni več vedel, kako in kaj. Najhujše je bilo v najmanj enakopravnih družbah. Zatirane množice so imele manj za izgubiti. Uprle so se. Zasedle so palače premožnih in plenile luksuzne trgovine. (odlomek iz knjige, str.21)</a:t>
            </a:r>
          </a:p>
        </p:txBody>
      </p:sp>
      <p:sp>
        <p:nvSpPr>
          <p:cNvPr id="5" name="Pravokotnik 4"/>
          <p:cNvSpPr/>
          <p:nvPr/>
        </p:nvSpPr>
        <p:spPr>
          <a:xfrm>
            <a:off x="5173133" y="-910650"/>
            <a:ext cx="6900334" cy="276999"/>
          </a:xfrm>
          <a:prstGeom prst="rect">
            <a:avLst/>
          </a:prstGeom>
        </p:spPr>
        <p:txBody>
          <a:bodyPr wrap="square">
            <a:spAutoFit/>
          </a:bodyPr>
          <a:lstStyle/>
          <a:p>
            <a:r>
              <a:rPr lang="sl-SI" sz="1200" dirty="0" smtClean="0">
                <a:solidFill>
                  <a:srgbClr val="333333"/>
                </a:solidFill>
                <a:latin typeface="Verdana" panose="020B0604030504040204" pitchFamily="34" charset="0"/>
              </a:rPr>
              <a:t>.</a:t>
            </a:r>
            <a:endParaRPr lang="sl-SI" sz="1200" dirty="0"/>
          </a:p>
        </p:txBody>
      </p:sp>
      <p:sp>
        <p:nvSpPr>
          <p:cNvPr id="6" name="Pravokotnik 5"/>
          <p:cNvSpPr/>
          <p:nvPr/>
        </p:nvSpPr>
        <p:spPr>
          <a:xfrm>
            <a:off x="4749800" y="2006600"/>
            <a:ext cx="7154332" cy="4616648"/>
          </a:xfrm>
          <a:prstGeom prst="rect">
            <a:avLst/>
          </a:prstGeom>
        </p:spPr>
        <p:txBody>
          <a:bodyPr wrap="square">
            <a:spAutoFit/>
          </a:bodyPr>
          <a:lstStyle/>
          <a:p>
            <a:r>
              <a:rPr lang="sl-SI" dirty="0">
                <a:solidFill>
                  <a:schemeClr val="bg1">
                    <a:lumMod val="50000"/>
                  </a:schemeClr>
                </a:solidFill>
                <a:effectLst>
                  <a:outerShdw blurRad="38100" dist="38100" dir="2700000" algn="tl">
                    <a:srgbClr val="000000">
                      <a:alpha val="43137"/>
                    </a:srgbClr>
                  </a:outerShdw>
                </a:effectLst>
                <a:latin typeface="+mj-lt"/>
              </a:rPr>
              <a:t>Kaj bi naredili, če bi pri poročilih z vso resnostjo povedali, da se bliža konec sveta? In ne samo to, znan bi bil točen datum in ura konca. Bi bili žalostni, razburjeni, jezni? </a:t>
            </a:r>
            <a:endParaRPr lang="sl-SI" dirty="0" smtClean="0">
              <a:solidFill>
                <a:schemeClr val="bg1">
                  <a:lumMod val="50000"/>
                </a:schemeClr>
              </a:solidFill>
              <a:effectLst>
                <a:outerShdw blurRad="38100" dist="38100" dir="2700000" algn="tl">
                  <a:srgbClr val="000000">
                    <a:alpha val="43137"/>
                  </a:srgbClr>
                </a:outerShdw>
              </a:effectLst>
              <a:latin typeface="+mj-lt"/>
            </a:endParaRPr>
          </a:p>
          <a:p>
            <a:endParaRPr lang="sl-SI" dirty="0" smtClean="0">
              <a:solidFill>
                <a:srgbClr val="333333"/>
              </a:solidFill>
              <a:effectLst>
                <a:outerShdw blurRad="38100" dist="38100" dir="2700000" algn="tl">
                  <a:srgbClr val="000000">
                    <a:alpha val="43137"/>
                  </a:srgbClr>
                </a:outerShdw>
              </a:effectLst>
              <a:latin typeface="+mj-lt"/>
            </a:endParaRPr>
          </a:p>
          <a:p>
            <a:r>
              <a:rPr lang="sl-SI" dirty="0" smtClean="0">
                <a:solidFill>
                  <a:srgbClr val="333333"/>
                </a:solidFill>
                <a:latin typeface="Arial Black" panose="020B0A04020102020204" pitchFamily="34" charset="0"/>
              </a:rPr>
              <a:t>V </a:t>
            </a:r>
            <a:r>
              <a:rPr lang="sl-SI" dirty="0">
                <a:solidFill>
                  <a:srgbClr val="333333"/>
                </a:solidFill>
                <a:latin typeface="Arial Black" panose="020B0A04020102020204" pitchFamily="34" charset="0"/>
              </a:rPr>
              <a:t>knjigi spremljamo zgodbo Simona, ki si želi svoje zadnje dni preživeti s svojimi bližnjimi in punco Tildo, ki pa ima drugačne načrte za svoje zadnje dni. Na drugi strani pa spremljamo </a:t>
            </a:r>
            <a:r>
              <a:rPr lang="sl-SI" dirty="0" err="1">
                <a:solidFill>
                  <a:srgbClr val="333333"/>
                </a:solidFill>
                <a:latin typeface="Arial Black" panose="020B0A04020102020204" pitchFamily="34" charset="0"/>
              </a:rPr>
              <a:t>Lucindo</a:t>
            </a:r>
            <a:r>
              <a:rPr lang="sl-SI" dirty="0">
                <a:solidFill>
                  <a:srgbClr val="333333"/>
                </a:solidFill>
                <a:latin typeface="Arial Black" panose="020B0A04020102020204" pitchFamily="34" charset="0"/>
              </a:rPr>
              <a:t>, punco z diagnozo: rak, levkemija. </a:t>
            </a:r>
            <a:r>
              <a:rPr lang="sl-SI" dirty="0" err="1">
                <a:solidFill>
                  <a:srgbClr val="333333"/>
                </a:solidFill>
                <a:latin typeface="Arial Black" panose="020B0A04020102020204" pitchFamily="34" charset="0"/>
              </a:rPr>
              <a:t>Lucinda</a:t>
            </a:r>
            <a:r>
              <a:rPr lang="sl-SI" dirty="0">
                <a:solidFill>
                  <a:srgbClr val="333333"/>
                </a:solidFill>
                <a:latin typeface="Arial Black" panose="020B0A04020102020204" pitchFamily="34" charset="0"/>
              </a:rPr>
              <a:t> piše kratke zapise za "</a:t>
            </a:r>
            <a:r>
              <a:rPr lang="sl-SI" dirty="0" err="1">
                <a:solidFill>
                  <a:srgbClr val="333333"/>
                </a:solidFill>
                <a:latin typeface="Arial Black" panose="020B0A04020102020204" pitchFamily="34" charset="0"/>
              </a:rPr>
              <a:t>TellUs</a:t>
            </a:r>
            <a:r>
              <a:rPr lang="sl-SI" dirty="0">
                <a:solidFill>
                  <a:srgbClr val="333333"/>
                </a:solidFill>
                <a:latin typeface="Arial Black" panose="020B0A04020102020204" pitchFamily="34" charset="0"/>
              </a:rPr>
              <a:t>" portal, pri katerem gre za poskus človeštva, da bi se ohranili podatki o zemlji in človeštvu - za primer, da je v vesolju kdo, ki bi utegnil naleteti na te zapise. Tilda izgine, Simon in </a:t>
            </a:r>
            <a:r>
              <a:rPr lang="sl-SI" dirty="0" err="1">
                <a:solidFill>
                  <a:srgbClr val="333333"/>
                </a:solidFill>
                <a:latin typeface="Arial Black" panose="020B0A04020102020204" pitchFamily="34" charset="0"/>
              </a:rPr>
              <a:t>Lucinda</a:t>
            </a:r>
            <a:r>
              <a:rPr lang="sl-SI" dirty="0">
                <a:solidFill>
                  <a:srgbClr val="333333"/>
                </a:solidFill>
                <a:latin typeface="Arial Black" panose="020B0A04020102020204" pitchFamily="34" charset="0"/>
              </a:rPr>
              <a:t> pa sta odločena, da bosta še pred koncem ugotovila, kaj se ji je zgodilo. </a:t>
            </a:r>
            <a:endParaRPr lang="sl-SI" dirty="0" smtClean="0">
              <a:solidFill>
                <a:srgbClr val="333333"/>
              </a:solidFill>
              <a:latin typeface="Arial Black" panose="020B0A04020102020204" pitchFamily="34" charset="0"/>
            </a:endParaRPr>
          </a:p>
          <a:p>
            <a:endParaRPr lang="sl-SI" sz="1400" dirty="0">
              <a:solidFill>
                <a:srgbClr val="333333"/>
              </a:solidFill>
              <a:latin typeface="Verdana" panose="020B0604030504040204" pitchFamily="34" charset="0"/>
            </a:endParaRPr>
          </a:p>
          <a:p>
            <a:r>
              <a:rPr lang="sl-SI" sz="1400" dirty="0" err="1" smtClean="0">
                <a:solidFill>
                  <a:schemeClr val="bg1">
                    <a:lumMod val="50000"/>
                  </a:schemeClr>
                </a:solidFill>
                <a:latin typeface="Verdana" panose="020B0604030504040204" pitchFamily="34" charset="0"/>
              </a:rPr>
              <a:t>Mats</a:t>
            </a:r>
            <a:r>
              <a:rPr lang="sl-SI" sz="1400" dirty="0" smtClean="0">
                <a:solidFill>
                  <a:schemeClr val="bg1">
                    <a:lumMod val="50000"/>
                  </a:schemeClr>
                </a:solidFill>
                <a:latin typeface="Verdana" panose="020B0604030504040204" pitchFamily="34" charset="0"/>
              </a:rPr>
              <a:t> </a:t>
            </a:r>
            <a:r>
              <a:rPr lang="sl-SI" sz="1400" dirty="0" err="1">
                <a:solidFill>
                  <a:schemeClr val="bg1">
                    <a:lumMod val="50000"/>
                  </a:schemeClr>
                </a:solidFill>
                <a:latin typeface="Verdana" panose="020B0604030504040204" pitchFamily="34" charset="0"/>
              </a:rPr>
              <a:t>Strandberg</a:t>
            </a:r>
            <a:r>
              <a:rPr lang="sl-SI" sz="1400" dirty="0">
                <a:solidFill>
                  <a:schemeClr val="bg1">
                    <a:lumMod val="50000"/>
                  </a:schemeClr>
                </a:solidFill>
                <a:latin typeface="Verdana" panose="020B0604030504040204" pitchFamily="34" charset="0"/>
              </a:rPr>
              <a:t> (1976) je švedski pisatelj in kolumnist, roman "Konec" pa je bil leta 2020 uvrščen na častno listo </a:t>
            </a:r>
            <a:r>
              <a:rPr lang="sl-SI" sz="1400" dirty="0" smtClean="0">
                <a:solidFill>
                  <a:schemeClr val="bg1">
                    <a:lumMod val="50000"/>
                  </a:schemeClr>
                </a:solidFill>
                <a:latin typeface="Verdana" panose="020B0604030504040204" pitchFamily="34" charset="0"/>
              </a:rPr>
              <a:t>IBBY. (DOBREKNJIGE.SI)</a:t>
            </a:r>
            <a:endParaRPr lang="sl-SI" sz="1400" dirty="0">
              <a:solidFill>
                <a:schemeClr val="bg1">
                  <a:lumMod val="50000"/>
                </a:schemeClr>
              </a:solidFill>
            </a:endParaRPr>
          </a:p>
        </p:txBody>
      </p:sp>
    </p:spTree>
    <p:extLst>
      <p:ext uri="{BB962C8B-B14F-4D97-AF65-F5344CB8AC3E}">
        <p14:creationId xmlns:p14="http://schemas.microsoft.com/office/powerpoint/2010/main" val="413031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jer veter s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62468"/>
            <a:ext cx="4044328" cy="632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580822872"/>
              </p:ext>
            </p:extLst>
          </p:nvPr>
        </p:nvGraphicFramePr>
        <p:xfrm>
          <a:off x="4368800" y="338667"/>
          <a:ext cx="7755466" cy="5799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ipsa 1"/>
          <p:cNvSpPr/>
          <p:nvPr/>
        </p:nvSpPr>
        <p:spPr>
          <a:xfrm rot="1184580">
            <a:off x="10664792" y="6138333"/>
            <a:ext cx="1222408" cy="57047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2"/>
                </a:solidFill>
              </a:rPr>
              <a:t>Za 3. triado</a:t>
            </a:r>
            <a:endParaRPr lang="sl-SI" dirty="0">
              <a:solidFill>
                <a:schemeClr val="tx2"/>
              </a:solidFill>
            </a:endParaRPr>
          </a:p>
        </p:txBody>
      </p:sp>
    </p:spTree>
    <p:extLst>
      <p:ext uri="{BB962C8B-B14F-4D97-AF65-F5344CB8AC3E}">
        <p14:creationId xmlns:p14="http://schemas.microsoft.com/office/powerpoint/2010/main" val="153681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ž in samotni obču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8" y="389466"/>
            <a:ext cx="2831676" cy="39454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Čriček in temačni občut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508" y="389466"/>
            <a:ext cx="2857500" cy="4162426"/>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014508" y="4707537"/>
            <a:ext cx="3103168" cy="2031325"/>
          </a:xfrm>
          <a:prstGeom prst="rect">
            <a:avLst/>
          </a:prstGeom>
          <a:noFill/>
        </p:spPr>
        <p:txBody>
          <a:bodyPr wrap="square" rtlCol="0">
            <a:spAutoFit/>
          </a:bodyPr>
          <a:lstStyle/>
          <a:p>
            <a:r>
              <a:rPr lang="sl-SI" dirty="0" smtClean="0">
                <a:solidFill>
                  <a:schemeClr val="accent3">
                    <a:lumMod val="50000"/>
                  </a:schemeClr>
                </a:solidFill>
              </a:rPr>
              <a:t>V Čričkovi glavi se nekega jutra pojavi temačen občutek. Velik in siv in neomajen. Prav rad bi bil ponosen na to. Vendar ni ponosen, samo potrt. In čeprav ne ve, kaj potrtost sploh je, ve, da mora biti nekaj resnega.</a:t>
            </a:r>
            <a:endParaRPr lang="sl-SI" dirty="0">
              <a:solidFill>
                <a:schemeClr val="accent3">
                  <a:lumMod val="50000"/>
                </a:schemeClr>
              </a:solidFill>
            </a:endParaRPr>
          </a:p>
        </p:txBody>
      </p:sp>
      <p:sp>
        <p:nvSpPr>
          <p:cNvPr id="4" name="PoljeZBesedilom 3"/>
          <p:cNvSpPr txBox="1"/>
          <p:nvPr/>
        </p:nvSpPr>
        <p:spPr>
          <a:xfrm flipH="1">
            <a:off x="299508" y="4639733"/>
            <a:ext cx="3332692" cy="2308324"/>
          </a:xfrm>
          <a:prstGeom prst="rect">
            <a:avLst/>
          </a:prstGeom>
          <a:noFill/>
        </p:spPr>
        <p:txBody>
          <a:bodyPr wrap="square" rtlCol="0">
            <a:spAutoFit/>
          </a:bodyPr>
          <a:lstStyle/>
          <a:p>
            <a:r>
              <a:rPr lang="sl-SI" sz="1600" dirty="0" smtClean="0">
                <a:solidFill>
                  <a:schemeClr val="accent3">
                    <a:lumMod val="50000"/>
                  </a:schemeClr>
                </a:solidFill>
              </a:rPr>
              <a:t>Ježa nikoli nihče ne obišče. Zato napiše pismo, s katerim bo na obisk povabil vse živali, ki jih pozna in priredil zabavo. Ampak bolj ko razmišlja o pismu, bolj se sprašuje, ali naj ga sploh odda? Kako bo, ko bodo živali prišle na obisk? …</a:t>
            </a:r>
          </a:p>
          <a:p>
            <a:r>
              <a:rPr lang="sl-SI" sz="1600" dirty="0" smtClean="0">
                <a:solidFill>
                  <a:schemeClr val="accent3">
                    <a:lumMod val="50000"/>
                  </a:schemeClr>
                </a:solidFill>
              </a:rPr>
              <a:t>Zato pismo strga in se odloči, da bo kar sam in osamljen.</a:t>
            </a:r>
            <a:endParaRPr lang="sl-SI" sz="1600" dirty="0">
              <a:solidFill>
                <a:schemeClr val="accent3">
                  <a:lumMod val="50000"/>
                </a:schemeClr>
              </a:solidFill>
            </a:endParaRPr>
          </a:p>
        </p:txBody>
      </p:sp>
      <p:sp>
        <p:nvSpPr>
          <p:cNvPr id="6" name="PoljeZBesedilom 5"/>
          <p:cNvSpPr txBox="1"/>
          <p:nvPr/>
        </p:nvSpPr>
        <p:spPr>
          <a:xfrm>
            <a:off x="3291840" y="640080"/>
            <a:ext cx="2028305" cy="3139321"/>
          </a:xfrm>
          <a:prstGeom prst="rect">
            <a:avLst/>
          </a:prstGeom>
          <a:noFill/>
        </p:spPr>
        <p:txBody>
          <a:bodyPr wrap="square" rtlCol="0">
            <a:spAutoFit/>
          </a:bodyPr>
          <a:lstStyle/>
          <a:p>
            <a:r>
              <a:rPr lang="sl-SI" dirty="0" smtClean="0">
                <a:solidFill>
                  <a:schemeClr val="bg2">
                    <a:lumMod val="50000"/>
                  </a:schemeClr>
                </a:solidFill>
              </a:rPr>
              <a:t>Potem pa se zgodijo nepričakovane stvari. Vse se spremeni, ko nekdo reče „do kmalu“. To sta bili za ježa najlepši besedi, kar jih je poznal. Kod pa jih je izrekel?</a:t>
            </a:r>
          </a:p>
          <a:p>
            <a:r>
              <a:rPr lang="sl-SI" dirty="0" smtClean="0">
                <a:solidFill>
                  <a:schemeClr val="bg2">
                    <a:lumMod val="50000"/>
                  </a:schemeClr>
                </a:solidFill>
              </a:rPr>
              <a:t>PREBERITE KNJIGO!</a:t>
            </a:r>
            <a:endParaRPr lang="sl-SI" dirty="0">
              <a:solidFill>
                <a:schemeClr val="bg2">
                  <a:lumMod val="50000"/>
                </a:schemeClr>
              </a:solidFill>
            </a:endParaRPr>
          </a:p>
        </p:txBody>
      </p:sp>
      <p:sp>
        <p:nvSpPr>
          <p:cNvPr id="7" name="Smeško 6"/>
          <p:cNvSpPr/>
          <p:nvPr/>
        </p:nvSpPr>
        <p:spPr>
          <a:xfrm>
            <a:off x="3903238" y="3793137"/>
            <a:ext cx="914400" cy="9144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accent4">
                    <a:lumMod val="40000"/>
                    <a:lumOff val="60000"/>
                  </a:schemeClr>
                </a:solidFill>
              </a:rPr>
              <a:t>7</a:t>
            </a:r>
          </a:p>
        </p:txBody>
      </p:sp>
      <p:sp>
        <p:nvSpPr>
          <p:cNvPr id="8" name="PoljeZBesedilom 7"/>
          <p:cNvSpPr txBox="1"/>
          <p:nvPr/>
        </p:nvSpPr>
        <p:spPr>
          <a:xfrm>
            <a:off x="9117677" y="515389"/>
            <a:ext cx="2852650" cy="4801314"/>
          </a:xfrm>
          <a:prstGeom prst="rect">
            <a:avLst/>
          </a:prstGeom>
          <a:noFill/>
        </p:spPr>
        <p:txBody>
          <a:bodyPr wrap="square" rtlCol="0">
            <a:spAutoFit/>
          </a:bodyPr>
          <a:lstStyle/>
          <a:p>
            <a:r>
              <a:rPr lang="sl-SI" i="1" dirty="0" smtClean="0">
                <a:solidFill>
                  <a:schemeClr val="bg1">
                    <a:lumMod val="65000"/>
                  </a:schemeClr>
                </a:solidFill>
              </a:rPr>
              <a:t>Sonce se je že spuščalo za drevesa. </a:t>
            </a:r>
          </a:p>
          <a:p>
            <a:r>
              <a:rPr lang="sl-SI" i="1" dirty="0" smtClean="0">
                <a:solidFill>
                  <a:schemeClr val="bg1">
                    <a:lumMod val="65000"/>
                  </a:schemeClr>
                </a:solidFill>
              </a:rPr>
              <a:t>„Ne bova se smejala,“ je rekel čriček.</a:t>
            </a:r>
          </a:p>
          <a:p>
            <a:r>
              <a:rPr lang="sl-SI" i="1" dirty="0" smtClean="0">
                <a:solidFill>
                  <a:schemeClr val="bg1">
                    <a:lumMod val="65000"/>
                  </a:schemeClr>
                </a:solidFill>
              </a:rPr>
              <a:t>„Ne,“ je rekla veverica.</a:t>
            </a:r>
          </a:p>
          <a:p>
            <a:r>
              <a:rPr lang="sl-SI" i="1" dirty="0" smtClean="0">
                <a:solidFill>
                  <a:schemeClr val="bg1">
                    <a:lumMod val="65000"/>
                  </a:schemeClr>
                </a:solidFill>
              </a:rPr>
              <a:t>„Niti pela,“ je nadaljeval čriček.</a:t>
            </a:r>
          </a:p>
          <a:p>
            <a:r>
              <a:rPr lang="sl-SI" i="1" dirty="0" smtClean="0">
                <a:solidFill>
                  <a:schemeClr val="bg1">
                    <a:lumMod val="65000"/>
                  </a:schemeClr>
                </a:solidFill>
              </a:rPr>
              <a:t>„Ne.“</a:t>
            </a:r>
          </a:p>
          <a:p>
            <a:r>
              <a:rPr lang="sl-SI" i="1" dirty="0" smtClean="0">
                <a:solidFill>
                  <a:schemeClr val="bg1">
                    <a:lumMod val="65000"/>
                  </a:schemeClr>
                </a:solidFill>
              </a:rPr>
              <a:t>„Sploh pa ne bova plesala.“</a:t>
            </a:r>
          </a:p>
          <a:p>
            <a:r>
              <a:rPr lang="sl-SI" i="1" dirty="0" smtClean="0">
                <a:solidFill>
                  <a:schemeClr val="bg1">
                    <a:lumMod val="65000"/>
                  </a:schemeClr>
                </a:solidFill>
              </a:rPr>
              <a:t>„Ne.“</a:t>
            </a:r>
          </a:p>
          <a:p>
            <a:r>
              <a:rPr lang="sl-SI" i="1" dirty="0" smtClean="0">
                <a:solidFill>
                  <a:schemeClr val="bg1">
                    <a:lumMod val="65000"/>
                  </a:schemeClr>
                </a:solidFill>
              </a:rPr>
              <a:t>„Pravzaprav te sploh ni tu, veverica,“ je rekel čriček.</a:t>
            </a:r>
          </a:p>
          <a:p>
            <a:r>
              <a:rPr lang="sl-SI" i="1" dirty="0" smtClean="0">
                <a:solidFill>
                  <a:schemeClr val="bg1">
                    <a:lumMod val="65000"/>
                  </a:schemeClr>
                </a:solidFill>
              </a:rPr>
              <a:t>„Ne, pravzaprav me sploh ni,“ se je strinjala veverica.</a:t>
            </a:r>
          </a:p>
          <a:p>
            <a:r>
              <a:rPr lang="sl-SI" i="1" dirty="0" smtClean="0">
                <a:solidFill>
                  <a:schemeClr val="bg1">
                    <a:lumMod val="65000"/>
                  </a:schemeClr>
                </a:solidFill>
              </a:rPr>
              <a:t>„Pravzaprav ni nikogar.“</a:t>
            </a:r>
          </a:p>
          <a:p>
            <a:r>
              <a:rPr lang="sl-SI" i="1" dirty="0" smtClean="0">
                <a:solidFill>
                  <a:schemeClr val="bg1">
                    <a:lumMod val="65000"/>
                  </a:schemeClr>
                </a:solidFill>
              </a:rPr>
              <a:t>„Ja,“ je prikimal čriček. „Tako je. Nikogar ni tu.“</a:t>
            </a:r>
            <a:endParaRPr lang="sl-SI" i="1" dirty="0">
              <a:solidFill>
                <a:schemeClr val="bg1">
                  <a:lumMod val="65000"/>
                </a:schemeClr>
              </a:solidFill>
            </a:endParaRPr>
          </a:p>
        </p:txBody>
      </p:sp>
      <p:sp>
        <p:nvSpPr>
          <p:cNvPr id="9" name="Elipsa 8"/>
          <p:cNvSpPr/>
          <p:nvPr/>
        </p:nvSpPr>
        <p:spPr>
          <a:xfrm>
            <a:off x="9770533" y="5477933"/>
            <a:ext cx="1921933"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l-SI" dirty="0" smtClean="0"/>
              <a:t>Sedmošolci, </a:t>
            </a:r>
            <a:r>
              <a:rPr lang="sl-SI" sz="1200" dirty="0" smtClean="0"/>
              <a:t>knjigi sta na vašem seznamu za </a:t>
            </a:r>
            <a:r>
              <a:rPr lang="sl-SI" dirty="0" smtClean="0"/>
              <a:t>BZ.</a:t>
            </a:r>
            <a:endParaRPr lang="sl-SI" dirty="0"/>
          </a:p>
        </p:txBody>
      </p:sp>
    </p:spTree>
    <p:extLst>
      <p:ext uri="{BB962C8B-B14F-4D97-AF65-F5344CB8AC3E}">
        <p14:creationId xmlns:p14="http://schemas.microsoft.com/office/powerpoint/2010/main" val="295082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376412" y="741146"/>
            <a:ext cx="9971773" cy="5509200"/>
          </a:xfrm>
          <a:prstGeom prst="rect">
            <a:avLst/>
          </a:prstGeom>
          <a:noFill/>
        </p:spPr>
        <p:txBody>
          <a:bodyPr wrap="square" rtlCol="0">
            <a:spAutoFit/>
          </a:bodyPr>
          <a:lstStyle/>
          <a:p>
            <a:r>
              <a:rPr lang="sl-SI"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Še nekaj predlogov za   branje:</a:t>
            </a:r>
          </a:p>
          <a:p>
            <a:endParaRPr lang="sl-SI"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a:p>
            <a:pPr marL="457200" indent="-457200">
              <a:buFontTx/>
              <a:buChar char="-"/>
            </a:pP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Čakš, Lucija: Potem pa Svizci zavijejo,</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Jonsberg</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Barry</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Ujemi me, če padem,</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Ballerini</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Luigi</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Mira ve vse,</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Robben</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Jaap</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Bratov kožuh,</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Karlovšek</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Igor: Ognjeno pleme,</a:t>
            </a:r>
          </a:p>
          <a:p>
            <a:pPr marL="457200" indent="-457200">
              <a:buFontTx/>
              <a:buChar char="-"/>
            </a:pP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Konc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Lorenzutti</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Nataša: Gremo mi v tri krasne,</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Sepetys</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Ruta: V morju zrnce soli,</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Androjna</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Irena: Modri otok,</a:t>
            </a:r>
          </a:p>
          <a:p>
            <a:pPr marL="457200" indent="-457200">
              <a:buFontTx/>
              <a:buChar char="-"/>
            </a:pP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Tratnik, Suzana: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Ava</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t>
            </a:r>
          </a:p>
          <a:p>
            <a:pPr marL="457200" indent="-457200">
              <a:buFontTx/>
              <a:buChar char="-"/>
            </a:pP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Kodrič Filipič, Neli: Fronta,</a:t>
            </a:r>
          </a:p>
          <a:p>
            <a:pPr marL="457200" indent="-457200">
              <a:buFontTx/>
              <a:buChar char="-"/>
            </a:pP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Brezinova</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Ivona</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Vpij </a:t>
            </a:r>
            <a:r>
              <a:rPr lang="sl-SI" sz="2400" dirty="0" err="1"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potiho</a:t>
            </a:r>
            <a:r>
              <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brat,</a:t>
            </a:r>
          </a:p>
          <a:p>
            <a:pPr marL="457200" indent="-457200">
              <a:buFontTx/>
              <a:buChar char="-"/>
            </a:pPr>
            <a:endParaRPr lang="sl-SI" sz="24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3" name="Eksplozija 2 2"/>
          <p:cNvSpPr/>
          <p:nvPr/>
        </p:nvSpPr>
        <p:spPr>
          <a:xfrm rot="1558036">
            <a:off x="8604293" y="5150250"/>
            <a:ext cx="3004815" cy="1497819"/>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Knjižničarka Alenka</a:t>
            </a:r>
            <a:endParaRPr lang="sl-SI" dirty="0"/>
          </a:p>
        </p:txBody>
      </p:sp>
    </p:spTree>
    <p:extLst>
      <p:ext uri="{BB962C8B-B14F-4D97-AF65-F5344CB8AC3E}">
        <p14:creationId xmlns:p14="http://schemas.microsoft.com/office/powerpoint/2010/main" val="184387439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1417</Words>
  <Application>Microsoft Office PowerPoint</Application>
  <PresentationFormat>Širokozaslonsko</PresentationFormat>
  <Paragraphs>76</Paragraphs>
  <Slides>7</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7</vt:i4>
      </vt:variant>
    </vt:vector>
  </HeadingPairs>
  <TitlesOfParts>
    <vt:vector size="14" baseType="lpstr">
      <vt:lpstr>Arial</vt:lpstr>
      <vt:lpstr>Arial Black</vt:lpstr>
      <vt:lpstr>Calibri</vt:lpstr>
      <vt:lpstr>Calibri Light</vt:lpstr>
      <vt:lpstr>Comic Sans MS</vt:lpstr>
      <vt:lpstr>Verdana</vt:lpstr>
      <vt:lpstr>Officeova tema</vt:lpstr>
      <vt:lpstr>Knjižnica je zakladnica, katere vrata so vedno odprta vsem, ki so željni znanja.</vt:lpstr>
      <vt:lpstr>Yannis je Grk. Jakob z njim skorajda ni imel stikov. Za oba je ponovno srečanje precej nepredstavljivo. </vt:lpstr>
      <vt:lpstr>PowerPointova predstavitev</vt:lpstr>
      <vt:lpstr>PowerPointova predstavitev</vt:lpstr>
      <vt:lpstr>PowerPointova predstavitev</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Knjiznica</dc:creator>
  <cp:lastModifiedBy>Knjiznica</cp:lastModifiedBy>
  <cp:revision>35</cp:revision>
  <dcterms:created xsi:type="dcterms:W3CDTF">2022-01-07T06:19:22Z</dcterms:created>
  <dcterms:modified xsi:type="dcterms:W3CDTF">2022-01-12T12:17:59Z</dcterms:modified>
</cp:coreProperties>
</file>