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8" r:id="rId2"/>
    <p:sldId id="266" r:id="rId3"/>
    <p:sldId id="267" r:id="rId4"/>
    <p:sldId id="268" r:id="rId5"/>
    <p:sldId id="273" r:id="rId6"/>
    <p:sldId id="270" r:id="rId7"/>
    <p:sldId id="269" r:id="rId8"/>
    <p:sldId id="271"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40E8D6-A6D6-4599-B2E1-481B2DE45995}" v="146" dt="2021-05-19T04:37:43.2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7" d="100"/>
          <a:sy n="107" d="100"/>
        </p:scale>
        <p:origin x="138"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j Hromin" userId="S::andrejh@os-iskvarce.si::64e3ca42-2a51-4030-bd80-22dbc027fab8" providerId="AD" clId="Web-{9B40E8D6-A6D6-4599-B2E1-481B2DE45995}"/>
    <pc:docChg chg="modSld">
      <pc:chgData name="Andrej Hromin" userId="S::andrejh@os-iskvarce.si::64e3ca42-2a51-4030-bd80-22dbc027fab8" providerId="AD" clId="Web-{9B40E8D6-A6D6-4599-B2E1-481B2DE45995}" dt="2021-05-19T04:37:42.101" v="70" actId="20577"/>
      <pc:docMkLst>
        <pc:docMk/>
      </pc:docMkLst>
      <pc:sldChg chg="modSp">
        <pc:chgData name="Andrej Hromin" userId="S::andrejh@os-iskvarce.si::64e3ca42-2a51-4030-bd80-22dbc027fab8" providerId="AD" clId="Web-{9B40E8D6-A6D6-4599-B2E1-481B2DE45995}" dt="2021-05-19T04:30:30.900" v="0" actId="20577"/>
        <pc:sldMkLst>
          <pc:docMk/>
          <pc:sldMk cId="1804791675" sldId="258"/>
        </pc:sldMkLst>
        <pc:spChg chg="mod">
          <ac:chgData name="Andrej Hromin" userId="S::andrejh@os-iskvarce.si::64e3ca42-2a51-4030-bd80-22dbc027fab8" providerId="AD" clId="Web-{9B40E8D6-A6D6-4599-B2E1-481B2DE45995}" dt="2021-05-19T04:30:30.900" v="0" actId="20577"/>
          <ac:spMkLst>
            <pc:docMk/>
            <pc:sldMk cId="1804791675" sldId="258"/>
            <ac:spMk id="3" creationId="{FB589C94-12A0-4729-8445-59AF4C4B85D9}"/>
          </ac:spMkLst>
        </pc:spChg>
      </pc:sldChg>
      <pc:sldChg chg="modSp">
        <pc:chgData name="Andrej Hromin" userId="S::andrejh@os-iskvarce.si::64e3ca42-2a51-4030-bd80-22dbc027fab8" providerId="AD" clId="Web-{9B40E8D6-A6D6-4599-B2E1-481B2DE45995}" dt="2021-05-19T04:31:30.902" v="3" actId="20577"/>
        <pc:sldMkLst>
          <pc:docMk/>
          <pc:sldMk cId="1436972296" sldId="266"/>
        </pc:sldMkLst>
        <pc:spChg chg="mod">
          <ac:chgData name="Andrej Hromin" userId="S::andrejh@os-iskvarce.si::64e3ca42-2a51-4030-bd80-22dbc027fab8" providerId="AD" clId="Web-{9B40E8D6-A6D6-4599-B2E1-481B2DE45995}" dt="2021-05-19T04:31:30.902" v="3" actId="20577"/>
          <ac:spMkLst>
            <pc:docMk/>
            <pc:sldMk cId="1436972296" sldId="266"/>
            <ac:spMk id="3" creationId="{C2EA4C23-4A7C-41E5-BCA3-58E5390A3C39}"/>
          </ac:spMkLst>
        </pc:spChg>
      </pc:sldChg>
      <pc:sldChg chg="modSp">
        <pc:chgData name="Andrej Hromin" userId="S::andrejh@os-iskvarce.si::64e3ca42-2a51-4030-bd80-22dbc027fab8" providerId="AD" clId="Web-{9B40E8D6-A6D6-4599-B2E1-481B2DE45995}" dt="2021-05-19T04:33:40.672" v="37" actId="20577"/>
        <pc:sldMkLst>
          <pc:docMk/>
          <pc:sldMk cId="2032283000" sldId="267"/>
        </pc:sldMkLst>
        <pc:spChg chg="mod">
          <ac:chgData name="Andrej Hromin" userId="S::andrejh@os-iskvarce.si::64e3ca42-2a51-4030-bd80-22dbc027fab8" providerId="AD" clId="Web-{9B40E8D6-A6D6-4599-B2E1-481B2DE45995}" dt="2021-05-19T04:33:40.672" v="37" actId="20577"/>
          <ac:spMkLst>
            <pc:docMk/>
            <pc:sldMk cId="2032283000" sldId="267"/>
            <ac:spMk id="3" creationId="{F2BEAAF4-CA8E-4BFA-88E0-5DFE96EECB1E}"/>
          </ac:spMkLst>
        </pc:spChg>
      </pc:sldChg>
      <pc:sldChg chg="modSp">
        <pc:chgData name="Andrej Hromin" userId="S::andrejh@os-iskvarce.si::64e3ca42-2a51-4030-bd80-22dbc027fab8" providerId="AD" clId="Web-{9B40E8D6-A6D6-4599-B2E1-481B2DE45995}" dt="2021-05-19T04:34:58.018" v="62" actId="20577"/>
        <pc:sldMkLst>
          <pc:docMk/>
          <pc:sldMk cId="1183203037" sldId="268"/>
        </pc:sldMkLst>
        <pc:spChg chg="mod">
          <ac:chgData name="Andrej Hromin" userId="S::andrejh@os-iskvarce.si::64e3ca42-2a51-4030-bd80-22dbc027fab8" providerId="AD" clId="Web-{9B40E8D6-A6D6-4599-B2E1-481B2DE45995}" dt="2021-05-19T04:34:58.018" v="62" actId="20577"/>
          <ac:spMkLst>
            <pc:docMk/>
            <pc:sldMk cId="1183203037" sldId="268"/>
            <ac:spMk id="3" creationId="{92B76F2B-BCCF-42B5-A71D-9CEC6450870C}"/>
          </ac:spMkLst>
        </pc:spChg>
      </pc:sldChg>
      <pc:sldChg chg="modSp">
        <pc:chgData name="Andrej Hromin" userId="S::andrejh@os-iskvarce.si::64e3ca42-2a51-4030-bd80-22dbc027fab8" providerId="AD" clId="Web-{9B40E8D6-A6D6-4599-B2E1-481B2DE45995}" dt="2021-05-19T04:37:42.101" v="70" actId="20577"/>
        <pc:sldMkLst>
          <pc:docMk/>
          <pc:sldMk cId="4025851927" sldId="271"/>
        </pc:sldMkLst>
        <pc:spChg chg="mod">
          <ac:chgData name="Andrej Hromin" userId="S::andrejh@os-iskvarce.si::64e3ca42-2a51-4030-bd80-22dbc027fab8" providerId="AD" clId="Web-{9B40E8D6-A6D6-4599-B2E1-481B2DE45995}" dt="2021-05-19T04:37:42.101" v="70" actId="20577"/>
          <ac:spMkLst>
            <pc:docMk/>
            <pc:sldMk cId="4025851927" sldId="271"/>
            <ac:spMk id="2" creationId="{6BB7F48B-7D50-4B7F-BB94-3AAC02224C61}"/>
          </ac:spMkLst>
        </pc:spChg>
      </pc:sldChg>
      <pc:sldChg chg="modSp">
        <pc:chgData name="Andrej Hromin" userId="S::andrejh@os-iskvarce.si::64e3ca42-2a51-4030-bd80-22dbc027fab8" providerId="AD" clId="Web-{9B40E8D6-A6D6-4599-B2E1-481B2DE45995}" dt="2021-05-19T04:36:53.130" v="67" actId="20577"/>
        <pc:sldMkLst>
          <pc:docMk/>
          <pc:sldMk cId="2624782507" sldId="273"/>
        </pc:sldMkLst>
        <pc:spChg chg="mod">
          <ac:chgData name="Andrej Hromin" userId="S::andrejh@os-iskvarce.si::64e3ca42-2a51-4030-bd80-22dbc027fab8" providerId="AD" clId="Web-{9B40E8D6-A6D6-4599-B2E1-481B2DE45995}" dt="2021-05-19T04:36:53.130" v="67" actId="20577"/>
          <ac:spMkLst>
            <pc:docMk/>
            <pc:sldMk cId="2624782507" sldId="273"/>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sl-SI"/>
              <a:t>Kliknite, če želite urediti slog naslova matrice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5/19/2021</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idx="1"/>
          </p:nvPr>
        </p:nvSpPr>
        <p:spPr/>
        <p:txBody>
          <a:bodyPr ancho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sl-SI"/>
              <a:t>Kliknite, če želite urediti slog naslova matrice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48A87A34-81AB-432B-8DAE-1953F412C126}" type="datetimeFigureOut">
              <a:rPr lang="en-US" dirty="0"/>
              <a:t>5/19/2021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sl-SI"/>
              <a:t>Kliknite, če želite urediti slog naslova matrice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Content Placeholder 3"/>
          <p:cNvSpPr>
            <a:spLocks noGrp="1"/>
          </p:cNvSpPr>
          <p:nvPr>
            <p:ph sz="half" idx="2"/>
          </p:nvPr>
        </p:nvSpPr>
        <p:spPr>
          <a:xfrm>
            <a:off x="1447191" y="2824269"/>
            <a:ext cx="4488794" cy="2644457"/>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Content Placeholder 5"/>
          <p:cNvSpPr>
            <a:spLocks noGrp="1"/>
          </p:cNvSpPr>
          <p:nvPr>
            <p:ph sz="quarter" idx="4"/>
          </p:nvPr>
        </p:nvSpPr>
        <p:spPr>
          <a:xfrm>
            <a:off x="6256025" y="2821491"/>
            <a:ext cx="4488794" cy="2637371"/>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sl-SI"/>
              <a:t>Kliknite, če želite urediti slog naslova matrice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5/19/2021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sl-SI"/>
              <a:t>Kliknite ikono, če želite dodati sliko</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5/19/2021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5/19/2021</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cstate="screen">
            <a:extLst>
              <a:ext uri="{28A0092B-C50C-407E-A947-70E740481C1C}">
                <a14:useLocalDpi xmlns:a14="http://schemas.microsoft.com/office/drawing/2010/main"/>
              </a:ext>
            </a:extLst>
          </a:blip>
          <a:srcRect b="-1562"/>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OLZETORGR-G&amp;LIST=RDOLZETORGR-G&amp;START_RADIO=1" TargetMode="External"/><Relationship Id="rId2" Type="http://schemas.openxmlformats.org/officeDocument/2006/relationships/hyperlink" Target="https://4d.rtvslo.si/ARHIV/PRISPEVKI-IN-IZJAVE-SLOVENSKA-KRONIKA/174336934"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youtube.com/watch?v=sF-qaE-OkGU" TargetMode="External"/><Relationship Id="rId4" Type="http://schemas.openxmlformats.org/officeDocument/2006/relationships/hyperlink" Target="https://www.youtube.com/watch?v=EptgYePeixU"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D033589-F3B7-4EF2-BD60-DB5BB46BEA3B}"/>
              </a:ext>
            </a:extLst>
          </p:cNvPr>
          <p:cNvSpPr>
            <a:spLocks noGrp="1"/>
          </p:cNvSpPr>
          <p:nvPr>
            <p:ph type="title"/>
          </p:nvPr>
        </p:nvSpPr>
        <p:spPr>
          <a:xfrm>
            <a:off x="198783" y="1"/>
            <a:ext cx="11555895" cy="1687483"/>
          </a:xfrm>
        </p:spPr>
        <p:txBody>
          <a:bodyPr>
            <a:normAutofit/>
          </a:bodyPr>
          <a:lstStyle/>
          <a:p>
            <a:r>
              <a:rPr lang="sl-SI" sz="3600" dirty="0"/>
              <a:t>5. LIKOVNI NATEČAJ: </a:t>
            </a:r>
            <a:r>
              <a:rPr lang="sl-SI" sz="3600" b="1" dirty="0"/>
              <a:t>JAZ, UMETNIK!</a:t>
            </a:r>
          </a:p>
        </p:txBody>
      </p:sp>
      <p:sp>
        <p:nvSpPr>
          <p:cNvPr id="3" name="Označba mesta vsebine 2">
            <a:extLst>
              <a:ext uri="{FF2B5EF4-FFF2-40B4-BE49-F238E27FC236}">
                <a16:creationId xmlns:a16="http://schemas.microsoft.com/office/drawing/2014/main" id="{FB589C94-12A0-4729-8445-59AF4C4B85D9}"/>
              </a:ext>
            </a:extLst>
          </p:cNvPr>
          <p:cNvSpPr>
            <a:spLocks noGrp="1"/>
          </p:cNvSpPr>
          <p:nvPr>
            <p:ph idx="1"/>
          </p:nvPr>
        </p:nvSpPr>
        <p:spPr>
          <a:xfrm>
            <a:off x="198783" y="1305098"/>
            <a:ext cx="11900452" cy="4817406"/>
          </a:xfrm>
        </p:spPr>
        <p:txBody>
          <a:bodyPr>
            <a:normAutofit/>
          </a:bodyPr>
          <a:lstStyle/>
          <a:p>
            <a:pPr marL="228600" marR="0" lvl="0" indent="-228600" algn="ctr"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sl-SI" sz="3200" b="0" i="0" u="none" strike="noStrike" kern="1200" cap="none" spc="0" normalizeH="0" baseline="0" noProof="0" dirty="0">
                <a:ln>
                  <a:noFill/>
                </a:ln>
                <a:solidFill>
                  <a:schemeClr val="accent1"/>
                </a:solidFill>
                <a:effectLst/>
                <a:uLnTx/>
                <a:uFillTx/>
                <a:latin typeface="+mj-lt"/>
              </a:rPr>
              <a:t>KOMBINIRANA LIKOVNA TEHNIKA</a:t>
            </a:r>
          </a:p>
          <a:p>
            <a:pPr marL="228600" marR="0" lvl="0" indent="-228600" algn="ctr"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sl-SI" sz="3200" i="0" u="none" strike="noStrike" kern="1200" cap="none" spc="0" normalizeH="0" baseline="0" noProof="0" dirty="0">
                <a:ln>
                  <a:noFill/>
                </a:ln>
                <a:solidFill>
                  <a:schemeClr val="accent1"/>
                </a:solidFill>
                <a:effectLst/>
                <a:uLnTx/>
                <a:uFillTx/>
                <a:latin typeface="+mj-lt"/>
              </a:rPr>
              <a:t>LIKOVNI MOTIV</a:t>
            </a:r>
            <a:r>
              <a:rPr kumimoji="0" lang="sl-SI" sz="3200" b="0" i="0" u="none" strike="noStrike" kern="1200" cap="none" spc="0" normalizeH="0" baseline="0" noProof="0" dirty="0">
                <a:ln>
                  <a:noFill/>
                </a:ln>
                <a:solidFill>
                  <a:schemeClr val="accent1"/>
                </a:solidFill>
                <a:effectLst/>
                <a:uLnTx/>
                <a:uFillTx/>
                <a:latin typeface="+mj-lt"/>
              </a:rPr>
              <a:t>: </a:t>
            </a:r>
            <a:r>
              <a:rPr kumimoji="0" lang="sl-SI" sz="3200" b="1" i="0" u="none" strike="noStrike" kern="1200" cap="all" spc="0" normalizeH="0" baseline="0" noProof="0" dirty="0">
                <a:ln>
                  <a:noFill/>
                </a:ln>
                <a:solidFill>
                  <a:srgbClr val="FB8C29"/>
                </a:solidFill>
                <a:effectLst/>
                <a:uLnTx/>
                <a:uFillTx/>
                <a:latin typeface="+mj-lt"/>
                <a:ea typeface="+mj-ea"/>
                <a:cs typeface="+mj-cs"/>
              </a:rPr>
              <a:t>LETI, LETI ČEBELICA!</a:t>
            </a:r>
            <a:endParaRPr kumimoji="0" lang="sl-SI" sz="3200" b="1" i="0" u="none" strike="noStrike" kern="1200" cap="none" spc="0" normalizeH="0" baseline="0" noProof="0" dirty="0">
              <a:ln>
                <a:noFill/>
              </a:ln>
              <a:solidFill>
                <a:schemeClr val="accent1"/>
              </a:solidFill>
              <a:effectLst/>
              <a:uLnTx/>
              <a:uFillTx/>
              <a:latin typeface="+mj-lt"/>
            </a:endParaRPr>
          </a:p>
          <a:p>
            <a:pPr marL="228600" marR="0" lvl="0" indent="-228600" algn="ctr"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sl-SI" sz="3200" b="0" i="0" u="none" strike="noStrike" kern="1200" cap="none" spc="0" normalizeH="0" baseline="0" noProof="0" dirty="0">
                <a:ln>
                  <a:noFill/>
                </a:ln>
                <a:solidFill>
                  <a:schemeClr val="accent1"/>
                </a:solidFill>
                <a:effectLst/>
                <a:uLnTx/>
                <a:uFillTx/>
                <a:latin typeface="+mj-lt"/>
              </a:rPr>
              <a:t>LIKOVNA ORODJA IN LIKOVNI MATERIALI:</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l-SI" dirty="0">
                <a:solidFill>
                  <a:schemeClr val="accent1"/>
                </a:solidFill>
                <a:latin typeface="+mj-lt"/>
              </a:rPr>
              <a:t>PAPIR,</a:t>
            </a:r>
            <a:r>
              <a:rPr kumimoji="0" lang="sl-SI" b="0" i="0" u="none" strike="noStrike" kern="1200" cap="none" spc="0" normalizeH="0" baseline="0" noProof="0" dirty="0">
                <a:ln>
                  <a:noFill/>
                </a:ln>
                <a:solidFill>
                  <a:schemeClr val="accent1"/>
                </a:solidFill>
                <a:effectLst/>
                <a:uLnTx/>
                <a:uFillTx/>
                <a:latin typeface="+mj-lt"/>
              </a:rPr>
              <a:t> KARTON, RISALNI LISTI, FLOMASTRI, BARVICE, VOŠČENKE,</a:t>
            </a:r>
          </a:p>
          <a:p>
            <a:pPr marL="0" indent="0" algn="ctr">
              <a:lnSpc>
                <a:spcPct val="90000"/>
              </a:lnSpc>
              <a:buClrTx/>
              <a:buSzTx/>
              <a:buNone/>
              <a:defRPr/>
            </a:pPr>
            <a:r>
              <a:rPr kumimoji="0" lang="sl-SI" b="0" i="0" u="none" strike="noStrike" kern="1200" cap="none" spc="0" normalizeH="0" baseline="0" noProof="0" dirty="0">
                <a:ln>
                  <a:noFill/>
                </a:ln>
                <a:solidFill>
                  <a:schemeClr val="accent1"/>
                </a:solidFill>
                <a:effectLst/>
                <a:uLnTx/>
                <a:uFillTx/>
                <a:latin typeface="+mj-lt"/>
              </a:rPr>
              <a:t>VODENE ALI TEMPERA BARVE,</a:t>
            </a:r>
            <a:r>
              <a:rPr kumimoji="0" lang="sl-SI" b="0" i="0" u="none" strike="noStrike" kern="1200" cap="none" spc="0" normalizeH="0" noProof="0" dirty="0">
                <a:ln>
                  <a:noFill/>
                </a:ln>
                <a:solidFill>
                  <a:schemeClr val="accent1"/>
                </a:solidFill>
                <a:effectLst/>
                <a:uLnTx/>
                <a:uFillTx/>
                <a:latin typeface="+mj-lt"/>
              </a:rPr>
              <a:t> </a:t>
            </a:r>
            <a:r>
              <a:rPr kumimoji="0" lang="sl-SI" b="0" i="0" u="none" strike="noStrike" kern="1200" cap="none" spc="0" normalizeH="0" baseline="0" noProof="0" dirty="0">
                <a:ln>
                  <a:noFill/>
                </a:ln>
                <a:solidFill>
                  <a:schemeClr val="accent1"/>
                </a:solidFill>
                <a:effectLst/>
                <a:uLnTx/>
                <a:uFillTx/>
                <a:latin typeface="+mj-lt"/>
              </a:rPr>
              <a:t>BARVNI TUŠI</a:t>
            </a:r>
            <a:r>
              <a:rPr lang="sl-SI" dirty="0">
                <a:solidFill>
                  <a:schemeClr val="accent1"/>
                </a:solidFill>
                <a:latin typeface="+mj-lt"/>
              </a:rPr>
              <a:t> </a:t>
            </a:r>
            <a:r>
              <a:rPr kumimoji="0" lang="sl-SI" b="0" i="0" u="none" strike="noStrike" kern="1200" cap="none" spc="0" normalizeH="0" baseline="0" noProof="0" dirty="0">
                <a:ln>
                  <a:noFill/>
                </a:ln>
                <a:solidFill>
                  <a:schemeClr val="accent1"/>
                </a:solidFill>
                <a:effectLst/>
                <a:uLnTx/>
                <a:uFillTx/>
                <a:latin typeface="+mj-lt"/>
              </a:rPr>
              <a:t>…</a:t>
            </a:r>
            <a:endParaRPr lang="sl-SI" b="0" i="0" u="none" strike="noStrike" kern="1200" cap="none" spc="0" normalizeH="0" baseline="0" noProof="0" dirty="0">
              <a:ln>
                <a:noFill/>
              </a:ln>
              <a:solidFill>
                <a:schemeClr val="accent1"/>
              </a:solidFill>
              <a:effectLst/>
              <a:uLnTx/>
              <a:uFillTx/>
              <a:latin typeface="+mj-lt"/>
            </a:endParaRPr>
          </a:p>
          <a:p>
            <a:endParaRPr lang="sl-SI" dirty="0">
              <a:latin typeface="+mj-lt"/>
            </a:endParaRPr>
          </a:p>
        </p:txBody>
      </p:sp>
      <p:pic>
        <p:nvPicPr>
          <p:cNvPr id="4" name="Slika 3"/>
          <p:cNvPicPr>
            <a:picLocks noChangeAspect="1"/>
          </p:cNvPicPr>
          <p:nvPr/>
        </p:nvPicPr>
        <p:blipFill>
          <a:blip r:embed="rId2"/>
          <a:stretch>
            <a:fillRect/>
          </a:stretch>
        </p:blipFill>
        <p:spPr>
          <a:xfrm>
            <a:off x="4769687" y="4088484"/>
            <a:ext cx="2619375" cy="1743075"/>
          </a:xfrm>
          <a:prstGeom prst="rect">
            <a:avLst/>
          </a:prstGeom>
        </p:spPr>
      </p:pic>
    </p:spTree>
    <p:extLst>
      <p:ext uri="{BB962C8B-B14F-4D97-AF65-F5344CB8AC3E}">
        <p14:creationId xmlns:p14="http://schemas.microsoft.com/office/powerpoint/2010/main" val="1804791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C2EA4C23-4A7C-41E5-BCA3-58E5390A3C39}"/>
              </a:ext>
            </a:extLst>
          </p:cNvPr>
          <p:cNvSpPr>
            <a:spLocks noGrp="1"/>
          </p:cNvSpPr>
          <p:nvPr>
            <p:ph idx="1"/>
          </p:nvPr>
        </p:nvSpPr>
        <p:spPr>
          <a:xfrm>
            <a:off x="198783" y="0"/>
            <a:ext cx="11993217" cy="6122503"/>
          </a:xfrm>
        </p:spPr>
        <p:txBody>
          <a:bodyPr>
            <a:normAutofit/>
          </a:bodyPr>
          <a:lstStyle/>
          <a:p>
            <a:pPr algn="ctr">
              <a:buFont typeface="Wingdings" panose="05000000000000000000" pitchFamily="2" charset="2"/>
              <a:buChar char="Ø"/>
            </a:pPr>
            <a:r>
              <a:rPr lang="sl-SI" sz="3600" dirty="0">
                <a:solidFill>
                  <a:schemeClr val="accent1"/>
                </a:solidFill>
                <a:latin typeface="+mj-lt"/>
              </a:rPr>
              <a:t>5. LIKOVNI NATEČAJ: JAZ, UMETNIK </a:t>
            </a:r>
          </a:p>
          <a:p>
            <a:pPr algn="ctr">
              <a:buFont typeface="Wingdings" panose="05000000000000000000" pitchFamily="2" charset="2"/>
              <a:buChar char="Ø"/>
            </a:pPr>
            <a:r>
              <a:rPr lang="sl-SI" dirty="0">
                <a:latin typeface="+mj-lt"/>
              </a:rPr>
              <a:t>V ŠOLSKEM LETU 2020/21 JE </a:t>
            </a:r>
            <a:r>
              <a:rPr lang="sl-SI" i="1" dirty="0">
                <a:latin typeface="+mj-lt"/>
              </a:rPr>
              <a:t>OŠ IVANA SKVARČE ZAGORJE </a:t>
            </a:r>
            <a:r>
              <a:rPr lang="sl-SI" dirty="0">
                <a:latin typeface="+mj-lt"/>
              </a:rPr>
              <a:t>PONOVNO RAZPISALA LIKOVNI NATEČAJ Z NASLOVOM  </a:t>
            </a:r>
            <a:r>
              <a:rPr lang="sl-SI" b="1" i="1" u="sng" dirty="0">
                <a:latin typeface="+mj-lt"/>
              </a:rPr>
              <a:t>JAZ, UMETNIK !</a:t>
            </a:r>
          </a:p>
          <a:p>
            <a:pPr algn="ctr">
              <a:buFont typeface="Wingdings" panose="05000000000000000000" pitchFamily="2" charset="2"/>
              <a:buChar char="Ø"/>
            </a:pPr>
            <a:r>
              <a:rPr lang="sl-SI" dirty="0">
                <a:latin typeface="+mj-lt"/>
              </a:rPr>
              <a:t>TEMA: </a:t>
            </a:r>
            <a:r>
              <a:rPr lang="sl-SI" b="1" i="1" u="sng" dirty="0">
                <a:latin typeface="+mj-lt"/>
              </a:rPr>
              <a:t>LETI, LETI ČEBELICA!</a:t>
            </a:r>
          </a:p>
          <a:p>
            <a:pPr algn="ctr">
              <a:buFont typeface="Wingdings" panose="05000000000000000000" pitchFamily="2" charset="2"/>
              <a:buChar char="Ø"/>
            </a:pPr>
            <a:r>
              <a:rPr lang="sl-SI" dirty="0">
                <a:latin typeface="+mj-lt"/>
              </a:rPr>
              <a:t>NATEČAJ JE BIL RAZPISAN V SPOMIN </a:t>
            </a:r>
            <a:r>
              <a:rPr lang="sl-SI" b="1" i="1" u="sng" dirty="0">
                <a:latin typeface="+mj-lt"/>
              </a:rPr>
              <a:t>FRANCU KOPITARJU</a:t>
            </a:r>
            <a:r>
              <a:rPr lang="sl-SI" dirty="0">
                <a:latin typeface="+mj-lt"/>
              </a:rPr>
              <a:t>, AKADEMSKEMU SLIKARJU, KIPARJU, FOTOGRAFU, FILMSKEMU USTVARJALCU, PESNIKU IN UČITELJU NA NAŠI ŠOLI.</a:t>
            </a:r>
          </a:p>
          <a:p>
            <a:pPr algn="ctr">
              <a:buFont typeface="Wingdings" panose="05000000000000000000" pitchFamily="2" charset="2"/>
              <a:buChar char="Ø"/>
            </a:pPr>
            <a:r>
              <a:rPr lang="sl-SI" dirty="0">
                <a:latin typeface="+mj-lt"/>
              </a:rPr>
              <a:t>UČENCI SO RAZMIŠLJALI O ČEBELAH, ČEBELNJAKIH, O PANJIH, O POKLICU ČEBELARJA, O ČEBELARSKEM PRIBORU IN OPREMI.</a:t>
            </a:r>
          </a:p>
          <a:p>
            <a:pPr algn="ctr">
              <a:buFont typeface="Wingdings" panose="05000000000000000000" pitchFamily="2" charset="2"/>
              <a:buChar char="Ø"/>
            </a:pPr>
            <a:r>
              <a:rPr lang="sl-SI" dirty="0">
                <a:latin typeface="+mj-lt"/>
              </a:rPr>
              <a:t>USTVARJALI SO V RAZLIČNIH LIKOVNIH TEHNIKAH, KI SO JIH LAHKO MED SEBOJ KOMBINIRALI TER PREIZKUŠALI TUDI NOVE IZRAZNE ZMOŽNOSTI. </a:t>
            </a:r>
          </a:p>
          <a:p>
            <a:pPr algn="ctr">
              <a:buFont typeface="Wingdings" panose="05000000000000000000" pitchFamily="2" charset="2"/>
              <a:buChar char="Ø"/>
            </a:pPr>
            <a:r>
              <a:rPr lang="sl-SI" dirty="0">
                <a:latin typeface="+mj-lt"/>
              </a:rPr>
              <a:t>LIKOVNA DELA SO BILA LAHKO IZDELANA V VSEH LIKOVNIH TEHNIKAH NA PLOSKVI                   (RISANJE, SLIKANJE, GRAFIKA …). </a:t>
            </a:r>
          </a:p>
          <a:p>
            <a:pPr marL="0" indent="0" algn="ctr">
              <a:buNone/>
            </a:pPr>
            <a:endParaRPr lang="sl-SI" dirty="0">
              <a:latin typeface="+mj-lt"/>
            </a:endParaRPr>
          </a:p>
        </p:txBody>
      </p:sp>
    </p:spTree>
    <p:extLst>
      <p:ext uri="{BB962C8B-B14F-4D97-AF65-F5344CB8AC3E}">
        <p14:creationId xmlns:p14="http://schemas.microsoft.com/office/powerpoint/2010/main" val="1436972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9631A8C-FBF5-4762-9037-DEA302F04577}"/>
              </a:ext>
            </a:extLst>
          </p:cNvPr>
          <p:cNvSpPr>
            <a:spLocks noGrp="1"/>
          </p:cNvSpPr>
          <p:nvPr>
            <p:ph type="title"/>
          </p:nvPr>
        </p:nvSpPr>
        <p:spPr>
          <a:xfrm>
            <a:off x="675861" y="1"/>
            <a:ext cx="11105322" cy="801758"/>
          </a:xfrm>
        </p:spPr>
        <p:txBody>
          <a:bodyPr/>
          <a:lstStyle/>
          <a:p>
            <a:r>
              <a:rPr lang="sl-SI" dirty="0"/>
              <a:t>ČEBELE, ČEBELJA DRUŽINA</a:t>
            </a:r>
          </a:p>
        </p:txBody>
      </p:sp>
      <p:sp>
        <p:nvSpPr>
          <p:cNvPr id="3" name="Označba mesta vsebine 2">
            <a:extLst>
              <a:ext uri="{FF2B5EF4-FFF2-40B4-BE49-F238E27FC236}">
                <a16:creationId xmlns:a16="http://schemas.microsoft.com/office/drawing/2014/main" id="{F2BEAAF4-CA8E-4BFA-88E0-5DFE96EECB1E}"/>
              </a:ext>
            </a:extLst>
          </p:cNvPr>
          <p:cNvSpPr>
            <a:spLocks noGrp="1"/>
          </p:cNvSpPr>
          <p:nvPr>
            <p:ph idx="1"/>
          </p:nvPr>
        </p:nvSpPr>
        <p:spPr>
          <a:xfrm>
            <a:off x="516835" y="689113"/>
            <a:ext cx="11264348" cy="5367129"/>
          </a:xfrm>
        </p:spPr>
        <p:txBody>
          <a:bodyPr>
            <a:normAutofit fontScale="92500" lnSpcReduction="20000"/>
          </a:bodyPr>
          <a:lstStyle/>
          <a:p>
            <a:pPr marL="0" indent="0">
              <a:buNone/>
            </a:pPr>
            <a:r>
              <a:rPr lang="sl-SI" dirty="0"/>
              <a:t>Ali veste, da …</a:t>
            </a:r>
          </a:p>
          <a:p>
            <a:pPr>
              <a:buFont typeface="Wingdings" panose="05000000000000000000" pitchFamily="2" charset="2"/>
              <a:buChar char="Ø"/>
            </a:pPr>
            <a:r>
              <a:rPr lang="sl-SI" dirty="0"/>
              <a:t>je čebelja družina tako velika kot majhno mesto. V njej živi od 30.000 do 60.000 čebel delavk, od 300 do 1.000 trotov in matica;</a:t>
            </a:r>
          </a:p>
          <a:p>
            <a:pPr>
              <a:buFont typeface="Wingdings" panose="05000000000000000000" pitchFamily="2" charset="2"/>
              <a:buChar char="Ø"/>
            </a:pPr>
            <a:r>
              <a:rPr lang="sl-SI" dirty="0"/>
              <a:t>čebelja matica je edina, ki leže jajčeca. Dnevno izleže tudi do 2.000 jajčec; </a:t>
            </a:r>
          </a:p>
          <a:p>
            <a:pPr>
              <a:buFont typeface="Wingdings" panose="05000000000000000000" pitchFamily="2" charset="2"/>
              <a:buChar char="Ø"/>
            </a:pPr>
            <a:r>
              <a:rPr lang="sl-SI" dirty="0"/>
              <a:t>medonosne čebele zamahnejo s krili 11.400-krat na minuto, zato slišimo značilno brenčanje;</a:t>
            </a:r>
          </a:p>
          <a:p>
            <a:pPr>
              <a:buFont typeface="Wingdings" panose="05000000000000000000" pitchFamily="2" charset="2"/>
              <a:buChar char="Ø"/>
            </a:pPr>
            <a:r>
              <a:rPr lang="sl-SI" dirty="0"/>
              <a:t>matica običajno živi od enega do štirih let, delavka poleti od šest do osem tednov, pozimi pa od štiri do šest mesecev;</a:t>
            </a:r>
          </a:p>
          <a:p>
            <a:pPr>
              <a:buFont typeface="Wingdings" panose="05000000000000000000" pitchFamily="2" charset="2"/>
              <a:buChar char="Ø"/>
            </a:pPr>
            <a:r>
              <a:rPr lang="sl-SI" dirty="0"/>
              <a:t>medonosne čebele ne prespijo zime, ampak se stisnejo v zimsko gručo in se tako grejejo. Aktivne ostanejo vso zimo;</a:t>
            </a:r>
          </a:p>
          <a:p>
            <a:pPr>
              <a:buFont typeface="Wingdings" panose="05000000000000000000" pitchFamily="2" charset="2"/>
              <a:buChar char="Ø"/>
            </a:pPr>
            <a:r>
              <a:rPr lang="sl-SI" dirty="0"/>
              <a:t>brez matice čebelja družina sčasoma umre;</a:t>
            </a:r>
          </a:p>
          <a:p>
            <a:pPr>
              <a:buFont typeface="Wingdings" panose="05000000000000000000" pitchFamily="2" charset="2"/>
              <a:buChar char="Ø"/>
            </a:pPr>
            <a:r>
              <a:rPr lang="sl-SI" dirty="0"/>
              <a:t>če bi delavke trote prenehale hraniti, bi ti umrli od lakote;</a:t>
            </a:r>
          </a:p>
          <a:p>
            <a:pPr>
              <a:buFont typeface="Wingdings" panose="05000000000000000000" pitchFamily="2" charset="2"/>
              <a:buChar char="Ø"/>
            </a:pPr>
            <a:r>
              <a:rPr lang="sl-SI" dirty="0"/>
              <a:t>medonosne čebele so edina vrsta čebel, ki po piku umrejo;</a:t>
            </a:r>
          </a:p>
          <a:p>
            <a:pPr>
              <a:buFont typeface="Wingdings" panose="05000000000000000000" pitchFamily="2" charset="2"/>
              <a:buChar char="Ø"/>
            </a:pPr>
            <a:r>
              <a:rPr lang="sl-SI" dirty="0"/>
              <a:t>čebele imajo sposobnost prepoznavanja človeških obrazov.</a:t>
            </a:r>
          </a:p>
        </p:txBody>
      </p:sp>
    </p:spTree>
    <p:extLst>
      <p:ext uri="{BB962C8B-B14F-4D97-AF65-F5344CB8AC3E}">
        <p14:creationId xmlns:p14="http://schemas.microsoft.com/office/powerpoint/2010/main" val="2032283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E25BC31-F089-4383-A018-A3E4B40490E3}"/>
              </a:ext>
            </a:extLst>
          </p:cNvPr>
          <p:cNvSpPr>
            <a:spLocks noGrp="1"/>
          </p:cNvSpPr>
          <p:nvPr>
            <p:ph type="title"/>
          </p:nvPr>
        </p:nvSpPr>
        <p:spPr>
          <a:xfrm>
            <a:off x="503583" y="198784"/>
            <a:ext cx="10239211" cy="821634"/>
          </a:xfrm>
        </p:spPr>
        <p:txBody>
          <a:bodyPr>
            <a:normAutofit/>
          </a:bodyPr>
          <a:lstStyle/>
          <a:p>
            <a:r>
              <a:rPr lang="sl-SI" dirty="0"/>
              <a:t>Čebele so zelo posebna </a:t>
            </a:r>
            <a:r>
              <a:rPr lang="sl-SI" dirty="0" err="1"/>
              <a:t>živA</a:t>
            </a:r>
            <a:r>
              <a:rPr lang="sl-SI" dirty="0"/>
              <a:t> bitja</a:t>
            </a:r>
          </a:p>
        </p:txBody>
      </p:sp>
      <p:sp>
        <p:nvSpPr>
          <p:cNvPr id="3" name="Označba mesta vsebine 2">
            <a:extLst>
              <a:ext uri="{FF2B5EF4-FFF2-40B4-BE49-F238E27FC236}">
                <a16:creationId xmlns:a16="http://schemas.microsoft.com/office/drawing/2014/main" id="{92B76F2B-BCCF-42B5-A71D-9CEC6450870C}"/>
              </a:ext>
            </a:extLst>
          </p:cNvPr>
          <p:cNvSpPr>
            <a:spLocks noGrp="1"/>
          </p:cNvSpPr>
          <p:nvPr>
            <p:ph idx="1"/>
          </p:nvPr>
        </p:nvSpPr>
        <p:spPr>
          <a:xfrm>
            <a:off x="172278" y="993914"/>
            <a:ext cx="11847444" cy="5194852"/>
          </a:xfrm>
        </p:spPr>
        <p:txBody>
          <a:bodyPr>
            <a:normAutofit/>
          </a:bodyPr>
          <a:lstStyle/>
          <a:p>
            <a:pPr marL="0" indent="0">
              <a:buNone/>
            </a:pPr>
            <a:r>
              <a:rPr lang="sl-SI" dirty="0"/>
              <a:t>Ali veste da …</a:t>
            </a:r>
          </a:p>
          <a:p>
            <a:pPr>
              <a:buFont typeface="Wingdings" panose="05000000000000000000" pitchFamily="2" charset="2"/>
              <a:buChar char="Ø"/>
            </a:pPr>
            <a:r>
              <a:rPr lang="sl-SI" dirty="0"/>
              <a:t>čebele oprašujejo kar 170.000 vrst rastlin;</a:t>
            </a:r>
          </a:p>
          <a:p>
            <a:pPr>
              <a:buFont typeface="Wingdings" panose="05000000000000000000" pitchFamily="2" charset="2"/>
              <a:buChar char="Ø"/>
            </a:pPr>
            <a:r>
              <a:rPr lang="sl-SI" dirty="0"/>
              <a:t>brez čebel ne bi bilo toliko različnih vrst sadja in zelenjave ter tako lepih barv na travniku;</a:t>
            </a:r>
          </a:p>
          <a:p>
            <a:pPr>
              <a:buFont typeface="Wingdings" panose="05000000000000000000" pitchFamily="2" charset="2"/>
              <a:buChar char="Ø"/>
            </a:pPr>
            <a:r>
              <a:rPr lang="sl-SI" dirty="0"/>
              <a:t>vsaka tretja žlica hrane na svetu je odvisna od opraševanja čebel;</a:t>
            </a:r>
          </a:p>
          <a:p>
            <a:pPr>
              <a:buFont typeface="Wingdings" panose="05000000000000000000" pitchFamily="2" charset="2"/>
              <a:buChar char="Ø"/>
            </a:pPr>
            <a:r>
              <a:rPr lang="sl-SI" dirty="0"/>
              <a:t>čebele in drugi opraševalci bistveno prispevajo k varnosti svetovne preskrbe s hrano; </a:t>
            </a:r>
          </a:p>
          <a:p>
            <a:pPr>
              <a:buFont typeface="Wingdings" panose="05000000000000000000" pitchFamily="2" charset="2"/>
              <a:buChar char="Ø"/>
            </a:pPr>
            <a:r>
              <a:rPr lang="sl-SI" dirty="0"/>
              <a:t>od 20.000 vrst čebel se samo ena vrsta čebel širše uporablja za komercialno proizvodnjo medu;</a:t>
            </a:r>
          </a:p>
          <a:p>
            <a:pPr>
              <a:buFont typeface="Wingdings" panose="05000000000000000000" pitchFamily="2" charset="2"/>
              <a:buChar char="Ø"/>
            </a:pPr>
            <a:r>
              <a:rPr lang="sl-SI" dirty="0"/>
              <a:t>ena sama medonosna čebela lahko v svojem življenju nabere eno dvanajstino čajne žličke medu;</a:t>
            </a:r>
          </a:p>
          <a:p>
            <a:pPr>
              <a:buFont typeface="Wingdings" panose="05000000000000000000" pitchFamily="2" charset="2"/>
              <a:buChar char="Ø"/>
            </a:pPr>
            <a:r>
              <a:rPr lang="sl-SI" dirty="0"/>
              <a:t>za kilogram medu morajo čebele obleteti štiri milijone cvetov in preleteti štiri dolžine ekvatorja.</a:t>
            </a:r>
          </a:p>
        </p:txBody>
      </p:sp>
    </p:spTree>
    <p:extLst>
      <p:ext uri="{BB962C8B-B14F-4D97-AF65-F5344CB8AC3E}">
        <p14:creationId xmlns:p14="http://schemas.microsoft.com/office/powerpoint/2010/main" val="1183203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6379" y="157943"/>
            <a:ext cx="11920450" cy="440573"/>
          </a:xfrm>
        </p:spPr>
        <p:txBody>
          <a:bodyPr>
            <a:normAutofit fontScale="90000"/>
          </a:bodyPr>
          <a:lstStyle/>
          <a:p>
            <a:r>
              <a:rPr lang="sl-SI" dirty="0"/>
              <a:t>SVETOVNI DAN ČEBEL</a:t>
            </a:r>
          </a:p>
        </p:txBody>
      </p:sp>
      <p:sp>
        <p:nvSpPr>
          <p:cNvPr id="3" name="Označba mesta vsebine 2"/>
          <p:cNvSpPr>
            <a:spLocks noGrp="1"/>
          </p:cNvSpPr>
          <p:nvPr>
            <p:ph idx="1"/>
          </p:nvPr>
        </p:nvSpPr>
        <p:spPr>
          <a:xfrm>
            <a:off x="116379" y="714895"/>
            <a:ext cx="11920450" cy="5286893"/>
          </a:xfrm>
        </p:spPr>
        <p:txBody>
          <a:bodyPr>
            <a:normAutofit fontScale="85000" lnSpcReduction="20000"/>
          </a:bodyPr>
          <a:lstStyle/>
          <a:p>
            <a:pPr>
              <a:buFont typeface="Wingdings" panose="05000000000000000000" pitchFamily="2" charset="2"/>
              <a:buChar char="Ø"/>
            </a:pPr>
            <a:r>
              <a:rPr lang="sl-SI" dirty="0"/>
              <a:t>Anton Janša se je rodil 20. maja 1734 na Breznici v Kuharjevi hiši št. 16 očetu Matiji in mami Luciji. Janševa rojstna hiša je stala do leta 1907. </a:t>
            </a:r>
          </a:p>
          <a:p>
            <a:pPr>
              <a:buFont typeface="Wingdings" panose="05000000000000000000" pitchFamily="2" charset="2"/>
              <a:buChar char="Ø"/>
            </a:pPr>
            <a:r>
              <a:rPr lang="sl-SI" dirty="0"/>
              <a:t>Anton je bil zelo nadarjen za slikarstvo kot tudi njegova brata Lovro in Valentin, zato so si na domačem skednju uredili atelje. Lovro in Valentin sta na Dunaju postala priznana slikarja in grafika, Anton pa se je posvetil čebelarjenju. Leta 1769 se je prijavil na razpis tamkajšnje </a:t>
            </a:r>
            <a:r>
              <a:rPr lang="sl-SI" dirty="0" err="1"/>
              <a:t>Nižjeavstrijske</a:t>
            </a:r>
            <a:r>
              <a:rPr lang="sl-SI" dirty="0"/>
              <a:t> gospodarske družbe za učitelja čebelarjenja, kar je uvajala napredna cesarica Marija Terezija. S svojim znanjem je z lahkoto opravil izpit in tako leta 1770 postal cesarsko-kraljevi učitelj čebelarstva. Poleg poučevanja je čebelaril na vrtu cesarice, potoval po Spodnji Avstriji, Moravski, Češki in predstavljal svoja odkritja, povezana s prevažanjem čebel na ajdovo pašo.</a:t>
            </a:r>
          </a:p>
          <a:p>
            <a:pPr>
              <a:buFont typeface="Wingdings" panose="05000000000000000000" pitchFamily="2" charset="2"/>
              <a:buChar char="Ø"/>
            </a:pPr>
            <a:r>
              <a:rPr lang="sl-SI" dirty="0"/>
              <a:t>Anton Janša je v nemškem jeziku napisal dve temeljni čebelarski knjigi: Razprava o rojenju čebel (1771) in učbenik Popolni nauk o čebelarstvu. Janša je umrl 13. septembra 1773 na Dunaju. Cesarica Marija Terezija je po njegovi smrti izdala ukaz, po katerem so morali vsi čebelarski učitelji učiti po njegovih knjigah. Njegove čebelarke nasvete čebelarji upoštevajo še danes.</a:t>
            </a:r>
          </a:p>
          <a:p>
            <a:pPr>
              <a:buFont typeface="Wingdings" panose="05000000000000000000" pitchFamily="2" charset="2"/>
              <a:buChar char="Ø"/>
            </a:pPr>
            <a:r>
              <a:rPr lang="sl-SI" dirty="0"/>
              <a:t>Kot čebelar je Anton Janša spremenil velikost in obliko panjev, tako da jih je bilo mogoče sestaviti v bloke. Uveljavil je kranjski način umeščanja panjev v za to postavljene stavbe - čebelnjake, kakršne poznamo še danes. Zagovarjal je, de čebel nikoli ne smemo moriti in da jih je treba voziti na pašo. Po vsem svetu je z Janševo pomočjo zaslovela avtohtona slovenska čebela »</a:t>
            </a:r>
            <a:r>
              <a:rPr lang="sl-SI" i="1" dirty="0"/>
              <a:t>kranjska sivka</a:t>
            </a:r>
            <a:r>
              <a:rPr lang="sl-SI" dirty="0"/>
              <a:t>«. Vsa Janševa odkritja so kasneje potrdili znanstveniki.</a:t>
            </a:r>
          </a:p>
          <a:p>
            <a:pPr>
              <a:buFont typeface="Wingdings" panose="05000000000000000000" pitchFamily="2" charset="2"/>
              <a:buChar char="Ø"/>
            </a:pPr>
            <a:r>
              <a:rPr lang="sl-SI" dirty="0">
                <a:solidFill>
                  <a:schemeClr val="accent1"/>
                </a:solidFill>
              </a:rPr>
              <a:t>Rojstni dan Antona Janše, 20. maj, so Združeni narodi na slovensko pobudo razglasili za svetovni dan čebel.</a:t>
            </a:r>
          </a:p>
        </p:txBody>
      </p:sp>
    </p:spTree>
    <p:extLst>
      <p:ext uri="{BB962C8B-B14F-4D97-AF65-F5344CB8AC3E}">
        <p14:creationId xmlns:p14="http://schemas.microsoft.com/office/powerpoint/2010/main" val="2624782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B248683-7738-4D12-8968-073B4DB73A24}"/>
              </a:ext>
            </a:extLst>
          </p:cNvPr>
          <p:cNvSpPr>
            <a:spLocks noGrp="1"/>
          </p:cNvSpPr>
          <p:nvPr>
            <p:ph type="title"/>
          </p:nvPr>
        </p:nvSpPr>
        <p:spPr>
          <a:xfrm>
            <a:off x="318052" y="132523"/>
            <a:ext cx="11423373" cy="927651"/>
          </a:xfrm>
        </p:spPr>
        <p:txBody>
          <a:bodyPr/>
          <a:lstStyle/>
          <a:p>
            <a:r>
              <a:rPr lang="sl-SI" dirty="0"/>
              <a:t>KAJ LAHKO SAMI NAREDIMO ZA ČEBELE?</a:t>
            </a:r>
          </a:p>
        </p:txBody>
      </p:sp>
      <p:pic>
        <p:nvPicPr>
          <p:cNvPr id="4" name="Označba mesta vsebine 3">
            <a:extLst>
              <a:ext uri="{FF2B5EF4-FFF2-40B4-BE49-F238E27FC236}">
                <a16:creationId xmlns:a16="http://schemas.microsoft.com/office/drawing/2014/main" id="{5B19D440-7DD5-4E25-BD80-C62B03211B6D}"/>
              </a:ext>
            </a:extLst>
          </p:cNvPr>
          <p:cNvPicPr>
            <a:picLocks noGrp="1" noChangeAspect="1"/>
          </p:cNvPicPr>
          <p:nvPr>
            <p:ph idx="1"/>
          </p:nvPr>
        </p:nvPicPr>
        <p:blipFill>
          <a:blip r:embed="rId2"/>
          <a:stretch>
            <a:fillRect/>
          </a:stretch>
        </p:blipFill>
        <p:spPr>
          <a:xfrm>
            <a:off x="2812713" y="1358228"/>
            <a:ext cx="8633911" cy="4311052"/>
          </a:xfrm>
          <a:prstGeom prst="rect">
            <a:avLst/>
          </a:prstGeom>
        </p:spPr>
      </p:pic>
      <p:pic>
        <p:nvPicPr>
          <p:cNvPr id="3" name="Slika 2"/>
          <p:cNvPicPr>
            <a:picLocks noChangeAspect="1"/>
          </p:cNvPicPr>
          <p:nvPr/>
        </p:nvPicPr>
        <p:blipFill>
          <a:blip r:embed="rId3"/>
          <a:stretch>
            <a:fillRect/>
          </a:stretch>
        </p:blipFill>
        <p:spPr>
          <a:xfrm>
            <a:off x="318052" y="2119950"/>
            <a:ext cx="1962150" cy="2333625"/>
          </a:xfrm>
          <a:prstGeom prst="rect">
            <a:avLst/>
          </a:prstGeom>
        </p:spPr>
      </p:pic>
    </p:spTree>
    <p:extLst>
      <p:ext uri="{BB962C8B-B14F-4D97-AF65-F5344CB8AC3E}">
        <p14:creationId xmlns:p14="http://schemas.microsoft.com/office/powerpoint/2010/main" val="2466906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9351BBA-2C60-42BA-A445-3F2CF2685FF7}"/>
              </a:ext>
            </a:extLst>
          </p:cNvPr>
          <p:cNvSpPr>
            <a:spLocks noGrp="1"/>
          </p:cNvSpPr>
          <p:nvPr>
            <p:ph type="title"/>
          </p:nvPr>
        </p:nvSpPr>
        <p:spPr>
          <a:xfrm>
            <a:off x="410817" y="106017"/>
            <a:ext cx="11476383" cy="682487"/>
          </a:xfrm>
        </p:spPr>
        <p:txBody>
          <a:bodyPr/>
          <a:lstStyle/>
          <a:p>
            <a:r>
              <a:rPr lang="sl-SI" dirty="0"/>
              <a:t>POSLUŠAJMO, POJMO, PLEŠIMO:</a:t>
            </a:r>
          </a:p>
        </p:txBody>
      </p:sp>
      <p:sp>
        <p:nvSpPr>
          <p:cNvPr id="3" name="Označba mesta vsebine 2">
            <a:extLst>
              <a:ext uri="{FF2B5EF4-FFF2-40B4-BE49-F238E27FC236}">
                <a16:creationId xmlns:a16="http://schemas.microsoft.com/office/drawing/2014/main" id="{CDA98DD6-8C6D-48DC-BF93-CE6C4198F899}"/>
              </a:ext>
            </a:extLst>
          </p:cNvPr>
          <p:cNvSpPr>
            <a:spLocks noGrp="1"/>
          </p:cNvSpPr>
          <p:nvPr>
            <p:ph idx="1"/>
          </p:nvPr>
        </p:nvSpPr>
        <p:spPr>
          <a:xfrm>
            <a:off x="198782" y="1285460"/>
            <a:ext cx="11993217" cy="4784035"/>
          </a:xfrm>
        </p:spPr>
        <p:txBody>
          <a:bodyPr>
            <a:normAutofit/>
          </a:bodyPr>
          <a:lstStyle/>
          <a:p>
            <a:pPr algn="ctr">
              <a:buFont typeface="Wingdings" panose="05000000000000000000" pitchFamily="2" charset="2"/>
              <a:buChar char="Ø"/>
            </a:pPr>
            <a:r>
              <a:rPr lang="sl-SI" dirty="0"/>
              <a:t>OGLEDATE SI LAHKO PRISPEVEK </a:t>
            </a:r>
            <a:r>
              <a:rPr lang="sl-SI" b="1" i="1" u="sng" dirty="0"/>
              <a:t>RTV SLO </a:t>
            </a:r>
            <a:r>
              <a:rPr lang="sl-SI" dirty="0"/>
              <a:t>O SVETOVNEM DNEVU ČEBEL:</a:t>
            </a:r>
          </a:p>
          <a:p>
            <a:pPr marL="0" indent="0" algn="ctr">
              <a:buNone/>
            </a:pPr>
            <a:r>
              <a:rPr lang="sl-SI" dirty="0">
                <a:hlinkClick r:id="rId2"/>
              </a:rPr>
              <a:t>HTTPS://4D.RTVSLO.SI/ARHIV/PRISPEVKI-IN-IZJAVE-SLOVENSKA-KRONIKA/174336934</a:t>
            </a:r>
            <a:endParaRPr lang="sl-SI" dirty="0"/>
          </a:p>
          <a:p>
            <a:pPr algn="ctr">
              <a:buFont typeface="Wingdings" panose="05000000000000000000" pitchFamily="2" charset="2"/>
              <a:buChar char="Ø"/>
            </a:pPr>
            <a:r>
              <a:rPr lang="sl-SI" dirty="0"/>
              <a:t>O ČEBELAH POJE TUDI NASLEDNJA PESEM: </a:t>
            </a:r>
          </a:p>
          <a:p>
            <a:pPr marL="0" indent="0" algn="ctr">
              <a:buNone/>
            </a:pPr>
            <a:r>
              <a:rPr lang="sl-SI" dirty="0">
                <a:hlinkClick r:id="rId3"/>
              </a:rPr>
              <a:t>HTTPS://WWW.YOUTUBE.COM/WATCH?V=OLZETORGR-G&amp;LIST=RDOLZETORGR-G&amp;START_RADIO=1</a:t>
            </a:r>
            <a:endParaRPr lang="sl-SI" dirty="0"/>
          </a:p>
          <a:p>
            <a:pPr algn="ctr">
              <a:buFont typeface="Wingdings" panose="05000000000000000000" pitchFamily="2" charset="2"/>
              <a:buChar char="Ø"/>
            </a:pPr>
            <a:r>
              <a:rPr lang="sl-SI" dirty="0"/>
              <a:t>S ČEBELICAMI SE LAHKO NAUČITE TUDI PLESATI:</a:t>
            </a:r>
          </a:p>
          <a:p>
            <a:pPr marL="0" indent="0" algn="ctr">
              <a:buNone/>
            </a:pPr>
            <a:r>
              <a:rPr lang="sl-SI" dirty="0">
                <a:hlinkClick r:id="rId4"/>
              </a:rPr>
              <a:t>   HTTPS://WWW.YOUTUBE.COM/WATCH?V=EPTGYEPEIXU</a:t>
            </a:r>
            <a:endParaRPr lang="sl-SI" dirty="0"/>
          </a:p>
          <a:p>
            <a:pPr algn="ctr">
              <a:buFont typeface="Wingdings" panose="05000000000000000000" pitchFamily="2" charset="2"/>
              <a:buChar char="Ø"/>
            </a:pPr>
            <a:r>
              <a:rPr lang="sl-SI" dirty="0"/>
              <a:t>O ČEBELICI MAJI JE NAPISANA TUDI PESEM, POSLUŠATE JO LAHKO NA SPODNJI POVEZAVI.</a:t>
            </a:r>
          </a:p>
          <a:p>
            <a:pPr marL="0" indent="0" algn="ctr">
              <a:buNone/>
            </a:pPr>
            <a:r>
              <a:rPr lang="sl-SI" dirty="0">
                <a:hlinkClick r:id="rId5"/>
              </a:rPr>
              <a:t>https://www.youtube.com/watch?v=sF-qaE-OkGU</a:t>
            </a:r>
            <a:endParaRPr lang="sl-SI" dirty="0"/>
          </a:p>
          <a:p>
            <a:endParaRPr lang="sl-SI" dirty="0"/>
          </a:p>
          <a:p>
            <a:endParaRPr lang="sl-SI" dirty="0"/>
          </a:p>
          <a:p>
            <a:endParaRPr lang="sl-SI" dirty="0"/>
          </a:p>
          <a:p>
            <a:endParaRPr lang="sl-SI" dirty="0"/>
          </a:p>
          <a:p>
            <a:endParaRPr lang="sl-SI" dirty="0"/>
          </a:p>
          <a:p>
            <a:endParaRPr lang="sl-SI" dirty="0"/>
          </a:p>
        </p:txBody>
      </p:sp>
      <p:pic>
        <p:nvPicPr>
          <p:cNvPr id="4" name="Slika 3">
            <a:extLst>
              <a:ext uri="{FF2B5EF4-FFF2-40B4-BE49-F238E27FC236}">
                <a16:creationId xmlns:a16="http://schemas.microsoft.com/office/drawing/2014/main" id="{5D2FBDB8-6E3D-4B64-A989-70A79DE490FC}"/>
              </a:ext>
            </a:extLst>
          </p:cNvPr>
          <p:cNvPicPr>
            <a:picLocks noChangeAspect="1"/>
          </p:cNvPicPr>
          <p:nvPr/>
        </p:nvPicPr>
        <p:blipFill>
          <a:blip r:embed="rId6"/>
          <a:stretch>
            <a:fillRect/>
          </a:stretch>
        </p:blipFill>
        <p:spPr>
          <a:xfrm>
            <a:off x="134697" y="232756"/>
            <a:ext cx="1404728" cy="1344054"/>
          </a:xfrm>
          <a:prstGeom prst="rect">
            <a:avLst/>
          </a:prstGeom>
        </p:spPr>
      </p:pic>
    </p:spTree>
    <p:extLst>
      <p:ext uri="{BB962C8B-B14F-4D97-AF65-F5344CB8AC3E}">
        <p14:creationId xmlns:p14="http://schemas.microsoft.com/office/powerpoint/2010/main" val="730027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BB7F48B-7D50-4B7F-BB94-3AAC02224C61}"/>
              </a:ext>
            </a:extLst>
          </p:cNvPr>
          <p:cNvSpPr>
            <a:spLocks noGrp="1"/>
          </p:cNvSpPr>
          <p:nvPr>
            <p:ph type="title"/>
          </p:nvPr>
        </p:nvSpPr>
        <p:spPr>
          <a:xfrm>
            <a:off x="91439" y="132523"/>
            <a:ext cx="11937077" cy="842921"/>
          </a:xfrm>
        </p:spPr>
        <p:txBody>
          <a:bodyPr>
            <a:normAutofit fontScale="90000"/>
          </a:bodyPr>
          <a:lstStyle/>
          <a:p>
            <a:r>
              <a:rPr lang="sl-SI" dirty="0"/>
              <a:t>TAKO PA SO USTVARJALI UČENCI PŠ ČEMŠENIK </a:t>
            </a:r>
            <a:br>
              <a:rPr lang="sl-SI" dirty="0"/>
            </a:br>
            <a:r>
              <a:rPr lang="sl-SI" dirty="0"/>
              <a:t>OD 1. DO 4. RAZREDA</a:t>
            </a:r>
          </a:p>
        </p:txBody>
      </p:sp>
      <p:pic>
        <p:nvPicPr>
          <p:cNvPr id="7" name="Označba mesta vsebine 6"/>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05762" y="975445"/>
            <a:ext cx="3717131" cy="4956175"/>
          </a:xfrm>
        </p:spPr>
      </p:pic>
      <p:pic>
        <p:nvPicPr>
          <p:cNvPr id="8" name="Slika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11032" y="975445"/>
            <a:ext cx="3717131" cy="4956175"/>
          </a:xfrm>
          <a:prstGeom prst="rect">
            <a:avLst/>
          </a:prstGeom>
        </p:spPr>
      </p:pic>
      <p:pic>
        <p:nvPicPr>
          <p:cNvPr id="9" name="Slika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03696" y="975444"/>
            <a:ext cx="3522517" cy="4956175"/>
          </a:xfrm>
          <a:prstGeom prst="rect">
            <a:avLst/>
          </a:prstGeom>
        </p:spPr>
      </p:pic>
    </p:spTree>
    <p:extLst>
      <p:ext uri="{BB962C8B-B14F-4D97-AF65-F5344CB8AC3E}">
        <p14:creationId xmlns:p14="http://schemas.microsoft.com/office/powerpoint/2010/main" val="4025851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5181154A-3C89-4D80-9387-FDE42ED2A79B}"/>
              </a:ext>
            </a:extLst>
          </p:cNvPr>
          <p:cNvSpPr>
            <a:spLocks noGrp="1"/>
          </p:cNvSpPr>
          <p:nvPr>
            <p:ph idx="1"/>
          </p:nvPr>
        </p:nvSpPr>
        <p:spPr>
          <a:xfrm>
            <a:off x="92765" y="198783"/>
            <a:ext cx="12099235" cy="5963479"/>
          </a:xfrm>
        </p:spPr>
        <p:txBody>
          <a:bodyPr>
            <a:normAutofit/>
          </a:bodyPr>
          <a:lstStyle/>
          <a:p>
            <a:pPr marL="0" indent="0">
              <a:buNone/>
            </a:pPr>
            <a:endParaRPr lang="sl-SI" dirty="0">
              <a:solidFill>
                <a:schemeClr val="accent1">
                  <a:lumMod val="60000"/>
                  <a:lumOff val="40000"/>
                </a:schemeClr>
              </a:solidFill>
              <a:latin typeface="Century Gothic" panose="020B0502020202020204" pitchFamily="34" charset="0"/>
            </a:endParaRPr>
          </a:p>
          <a:p>
            <a:pPr marL="0" indent="0">
              <a:buNone/>
            </a:pPr>
            <a:endParaRPr lang="sl-SI" dirty="0">
              <a:latin typeface="Century Gothic" panose="020B0502020202020204" pitchFamily="34" charset="0"/>
            </a:endParaRPr>
          </a:p>
          <a:p>
            <a:pPr marL="0" indent="0">
              <a:buNone/>
            </a:pPr>
            <a:endParaRPr lang="sl-SI" dirty="0">
              <a:latin typeface="Century Gothic" panose="020B0502020202020204" pitchFamily="34" charset="0"/>
            </a:endParaRPr>
          </a:p>
          <a:p>
            <a:pPr marL="0" indent="0">
              <a:buNone/>
            </a:pPr>
            <a:endParaRPr lang="sl-SI" dirty="0">
              <a:latin typeface="Century Gothic" panose="020B0502020202020204" pitchFamily="34" charset="0"/>
            </a:endParaRPr>
          </a:p>
          <a:p>
            <a:pPr marL="0" indent="0">
              <a:buNone/>
            </a:pPr>
            <a:endParaRPr lang="sl-SI" dirty="0">
              <a:latin typeface="Century Gothic" panose="020B0502020202020204" pitchFamily="34" charset="0"/>
            </a:endParaRPr>
          </a:p>
        </p:txBody>
      </p:sp>
      <p:pic>
        <p:nvPicPr>
          <p:cNvPr id="2" name="Slika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5909" y="198783"/>
            <a:ext cx="3674571" cy="5694218"/>
          </a:xfrm>
          <a:prstGeom prst="rect">
            <a:avLst/>
          </a:prstGeom>
        </p:spPr>
      </p:pic>
      <p:pic>
        <p:nvPicPr>
          <p:cNvPr id="4" name="Slika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76504" y="198783"/>
            <a:ext cx="3670957" cy="5694218"/>
          </a:xfrm>
          <a:prstGeom prst="rect">
            <a:avLst/>
          </a:prstGeom>
        </p:spPr>
      </p:pic>
      <p:pic>
        <p:nvPicPr>
          <p:cNvPr id="5" name="Slika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54933" y="198783"/>
            <a:ext cx="4096097" cy="5694218"/>
          </a:xfrm>
          <a:prstGeom prst="rect">
            <a:avLst/>
          </a:prstGeom>
        </p:spPr>
      </p:pic>
    </p:spTree>
    <p:extLst>
      <p:ext uri="{BB962C8B-B14F-4D97-AF65-F5344CB8AC3E}">
        <p14:creationId xmlns:p14="http://schemas.microsoft.com/office/powerpoint/2010/main" val="84527322"/>
      </p:ext>
    </p:extLst>
  </p:cSld>
  <p:clrMapOvr>
    <a:masterClrMapping/>
  </p:clrMapOvr>
</p:sld>
</file>

<file path=ppt/theme/theme1.xml><?xml version="1.0" encoding="utf-8"?>
<a:theme xmlns:a="http://schemas.openxmlformats.org/drawingml/2006/main" name="Galerija">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emplate>TM10001114[[fn=Galerija]]</Template>
  <TotalTime>233</TotalTime>
  <Words>828</Words>
  <Application>Microsoft Office PowerPoint</Application>
  <PresentationFormat>Širokozaslonsko</PresentationFormat>
  <Paragraphs>57</Paragraphs>
  <Slides>9</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9</vt:i4>
      </vt:variant>
    </vt:vector>
  </HeadingPairs>
  <TitlesOfParts>
    <vt:vector size="14" baseType="lpstr">
      <vt:lpstr>Arial</vt:lpstr>
      <vt:lpstr>Century Gothic</vt:lpstr>
      <vt:lpstr>Rockwell</vt:lpstr>
      <vt:lpstr>Wingdings</vt:lpstr>
      <vt:lpstr>Galerija</vt:lpstr>
      <vt:lpstr>5. LIKOVNI NATEČAJ: JAZ, UMETNIK!</vt:lpstr>
      <vt:lpstr>PowerPointova predstavitev</vt:lpstr>
      <vt:lpstr>ČEBELE, ČEBELJA DRUŽINA</vt:lpstr>
      <vt:lpstr>Čebele so zelo posebna živA bitja</vt:lpstr>
      <vt:lpstr>SVETOVNI DAN ČEBEL</vt:lpstr>
      <vt:lpstr>KAJ LAHKO SAMI NAREDIMO ZA ČEBELE?</vt:lpstr>
      <vt:lpstr>POSLUŠAJMO, POJMO, PLEŠIMO:</vt:lpstr>
      <vt:lpstr>TAKO PA SO USTVARJALI UČENCI PŠ ČEMŠENIK  OD 1. DO 4. RAZREDA</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LUM, 3. IN 4. RAZRED PŠ ČEMŠENIK</dc:title>
  <dc:creator>Irena Hudi</dc:creator>
  <cp:lastModifiedBy>info@os-iskvarce.si</cp:lastModifiedBy>
  <cp:revision>68</cp:revision>
  <dcterms:created xsi:type="dcterms:W3CDTF">2021-01-15T09:30:13Z</dcterms:created>
  <dcterms:modified xsi:type="dcterms:W3CDTF">2021-05-19T06:53:44Z</dcterms:modified>
</cp:coreProperties>
</file>