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59" r:id="rId10"/>
    <p:sldId id="260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497953-5267-4406-AACC-C9C3D7475123}" type="datetimeFigureOut">
              <a:rPr lang="sl-SI" smtClean="0"/>
              <a:t>16. 05. 2018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017C0A-BC86-40F9-837F-38276D24A9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8208912" cy="5112568"/>
          </a:xfrm>
        </p:spPr>
        <p:txBody>
          <a:bodyPr/>
          <a:lstStyle/>
          <a:p>
            <a:pPr marL="182880" indent="0" algn="ctr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POHOD NA OSTREŽ</a:t>
            </a:r>
            <a:br>
              <a:rPr lang="sl-SI" sz="6000" dirty="0" smtClean="0">
                <a:solidFill>
                  <a:srgbClr val="FF0000"/>
                </a:solidFill>
              </a:rPr>
            </a:br>
            <a:r>
              <a:rPr lang="sl-SI" sz="6000" dirty="0" smtClean="0">
                <a:solidFill>
                  <a:srgbClr val="FF0000"/>
                </a:solidFill>
              </a:rPr>
              <a:t>18. 4. 2018</a:t>
            </a:r>
            <a:r>
              <a:rPr lang="sl-SI" dirty="0" smtClean="0">
                <a:solidFill>
                  <a:srgbClr val="FF0000"/>
                </a:solidFill>
              </a:rPr>
              <a:t/>
            </a:r>
            <a:br>
              <a:rPr lang="sl-SI" dirty="0" smtClean="0">
                <a:solidFill>
                  <a:srgbClr val="FF0000"/>
                </a:solidFill>
              </a:rPr>
            </a:br>
            <a:r>
              <a:rPr lang="sl-SI" dirty="0"/>
              <a:t/>
            </a:r>
            <a:br>
              <a:rPr lang="sl-SI" dirty="0"/>
            </a:br>
            <a:r>
              <a:rPr lang="sl-SI" sz="3600" dirty="0" smtClean="0">
                <a:latin typeface="Algerian" pitchFamily="82" charset="0"/>
              </a:rPr>
              <a:t>UČENCI  IN  UČITELJICE </a:t>
            </a:r>
            <a:br>
              <a:rPr lang="sl-SI" sz="3600" dirty="0" smtClean="0">
                <a:latin typeface="Algerian" pitchFamily="82" charset="0"/>
              </a:rPr>
            </a:br>
            <a:r>
              <a:rPr lang="sl-SI" sz="3600" dirty="0" smtClean="0">
                <a:latin typeface="Algerian" pitchFamily="82" charset="0"/>
              </a:rPr>
              <a:t>5. RAZREDA</a:t>
            </a:r>
            <a:endParaRPr lang="sl-SI" sz="3600" i="1" dirty="0"/>
          </a:p>
        </p:txBody>
      </p:sp>
    </p:spTree>
    <p:extLst>
      <p:ext uri="{BB962C8B-B14F-4D97-AF65-F5344CB8AC3E}">
        <p14:creationId xmlns:p14="http://schemas.microsoft.com/office/powerpoint/2010/main" val="31253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2" b="12100"/>
          <a:stretch/>
        </p:blipFill>
        <p:spPr bwMode="auto">
          <a:xfrm>
            <a:off x="107504" y="4008927"/>
            <a:ext cx="5112134" cy="269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825556" cy="286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/>
          <a:stretch/>
        </p:blipFill>
        <p:spPr bwMode="auto">
          <a:xfrm>
            <a:off x="5322567" y="4149080"/>
            <a:ext cx="3750482" cy="237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Naslov 1"/>
          <p:cNvSpPr>
            <a:spLocks noGrp="1"/>
          </p:cNvSpPr>
          <p:nvPr>
            <p:ph type="title"/>
          </p:nvPr>
        </p:nvSpPr>
        <p:spPr>
          <a:xfrm>
            <a:off x="327320" y="2865927"/>
            <a:ext cx="842493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sl-SI" sz="3200" dirty="0" smtClean="0">
                <a:solidFill>
                  <a:srgbClr val="FF0000"/>
                </a:solidFill>
                <a:latin typeface="Rockwell Extra Bold" pitchFamily="18" charset="0"/>
              </a:rPr>
              <a:t>Postregli so nam z obaro in </a:t>
            </a:r>
            <a:br>
              <a:rPr lang="sl-SI" sz="3200" dirty="0" smtClean="0">
                <a:solidFill>
                  <a:srgbClr val="FF0000"/>
                </a:solidFill>
                <a:latin typeface="Rockwell Extra Bold" pitchFamily="18" charset="0"/>
              </a:rPr>
            </a:br>
            <a:r>
              <a:rPr lang="sl-SI" sz="3200" dirty="0" smtClean="0">
                <a:solidFill>
                  <a:srgbClr val="FF0000"/>
                </a:solidFill>
                <a:latin typeface="Rockwell Extra Bold" pitchFamily="18" charset="0"/>
              </a:rPr>
              <a:t>jabolčnim zavitkom</a:t>
            </a:r>
            <a:endParaRPr lang="sl-SI" sz="3200" dirty="0">
              <a:solidFill>
                <a:srgbClr val="FF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9832" y="332656"/>
            <a:ext cx="3074147" cy="1651620"/>
          </a:xfrm>
        </p:spPr>
        <p:txBody>
          <a:bodyPr/>
          <a:lstStyle/>
          <a:p>
            <a:pPr marL="0" indent="0" algn="ctr">
              <a:buNone/>
            </a:pPr>
            <a:r>
              <a:rPr lang="sl-SI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KAJ VSE PA ŠE NUDIJO V GOSTILNI JUVAN?</a:t>
            </a:r>
            <a:endParaRPr lang="sl-SI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2" t="5619" r="13189" b="13171"/>
          <a:stretch/>
        </p:blipFill>
        <p:spPr bwMode="auto">
          <a:xfrm rot="5400000">
            <a:off x="415631" y="2112759"/>
            <a:ext cx="2781837" cy="282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7" t="8977" r="31582" b="6916"/>
          <a:stretch/>
        </p:blipFill>
        <p:spPr bwMode="auto">
          <a:xfrm rot="5400000">
            <a:off x="1103492" y="4353986"/>
            <a:ext cx="1506828" cy="292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4"/>
          <a:stretch/>
        </p:blipFill>
        <p:spPr bwMode="auto">
          <a:xfrm>
            <a:off x="3995936" y="1556792"/>
            <a:ext cx="428587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6"/>
          <a:stretch/>
        </p:blipFill>
        <p:spPr bwMode="auto">
          <a:xfrm>
            <a:off x="4860032" y="4266546"/>
            <a:ext cx="3888291" cy="24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aslov 1"/>
          <p:cNvSpPr txBox="1">
            <a:spLocks/>
          </p:cNvSpPr>
          <p:nvPr/>
        </p:nvSpPr>
        <p:spPr>
          <a:xfrm>
            <a:off x="3563888" y="162314"/>
            <a:ext cx="5472467" cy="141277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sl-SI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Iz cvetlic, ki smo jih nabrali na poti, smo izdelali herbarij.</a:t>
            </a:r>
            <a:endParaRPr lang="sl-SI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3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4067944" y="5661248"/>
            <a:ext cx="4536504" cy="864096"/>
          </a:xfrm>
          <a:prstGeom prst="rect">
            <a:avLst/>
          </a:prstGeom>
          <a:solidFill>
            <a:srgbClr val="FFFF66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chemeClr val="tx1"/>
                </a:solidFill>
              </a:rPr>
              <a:t>Pred GOSTILNO JUVAN</a:t>
            </a:r>
            <a:endParaRPr lang="sl-SI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5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08104" y="3501008"/>
            <a:ext cx="3312368" cy="3168352"/>
          </a:xfrm>
        </p:spPr>
        <p:txBody>
          <a:bodyPr/>
          <a:lstStyle/>
          <a:p>
            <a:pPr marL="0" indent="0" algn="ctr">
              <a:buNone/>
            </a:pPr>
            <a:r>
              <a:rPr lang="sl-SI" sz="3400" dirty="0" smtClean="0">
                <a:solidFill>
                  <a:srgbClr val="7030A0"/>
                </a:solidFill>
                <a:latin typeface="Rockwell Extra Bold" pitchFamily="18" charset="0"/>
              </a:rPr>
              <a:t>V šoli smo se nato lotili tudi izdelovanja plakatov.</a:t>
            </a:r>
            <a:endParaRPr lang="sl-SI" sz="3400" dirty="0">
              <a:solidFill>
                <a:srgbClr val="7030A0"/>
              </a:solidFill>
              <a:latin typeface="Rockwell Extra Bold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359"/>
            <a:ext cx="3337238" cy="250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00" y="208926"/>
            <a:ext cx="4101410" cy="307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5253" r="3928" b="10247"/>
          <a:stretch/>
        </p:blipFill>
        <p:spPr bwMode="auto">
          <a:xfrm>
            <a:off x="179512" y="2852936"/>
            <a:ext cx="5170693" cy="368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48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:wheel spokes="1"/>
      </p:transition>
    </mc:Choice>
    <mc:Fallback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" y="116632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0813" r="2538"/>
          <a:stretch/>
        </p:blipFill>
        <p:spPr bwMode="auto">
          <a:xfrm>
            <a:off x="2555776" y="2204963"/>
            <a:ext cx="6348791" cy="446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99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5" y="620688"/>
            <a:ext cx="604867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3" b="7657"/>
          <a:stretch/>
        </p:blipFill>
        <p:spPr bwMode="auto">
          <a:xfrm rot="5400000">
            <a:off x="5176409" y="2446902"/>
            <a:ext cx="5001714" cy="29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35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3768" y="57150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JEDILNIK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172400" cy="685800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sl-SI" b="1" dirty="0" smtClean="0"/>
              <a:t>GLAVNA </a:t>
            </a:r>
            <a:r>
              <a:rPr lang="sl-SI" b="1" dirty="0"/>
              <a:t>JED</a:t>
            </a:r>
          </a:p>
          <a:p>
            <a:pPr marL="45720" indent="0" algn="ctr">
              <a:buNone/>
            </a:pPr>
            <a:r>
              <a:rPr lang="sl-SI" dirty="0"/>
              <a:t> Gostilna </a:t>
            </a:r>
            <a:r>
              <a:rPr lang="sl-SI" dirty="0" err="1"/>
              <a:t>Ostrež</a:t>
            </a:r>
            <a:r>
              <a:rPr lang="sl-SI" dirty="0"/>
              <a:t> Polšnik: divjačinski jelenov golaž, polenta, </a:t>
            </a:r>
            <a:r>
              <a:rPr lang="sl-SI" dirty="0" err="1"/>
              <a:t>koprivova</a:t>
            </a:r>
            <a:r>
              <a:rPr lang="sl-SI" dirty="0"/>
              <a:t> štručka</a:t>
            </a:r>
          </a:p>
          <a:p>
            <a:pPr marL="45720" indent="0" algn="ctr">
              <a:buNone/>
            </a:pPr>
            <a:r>
              <a:rPr lang="sl-SI" dirty="0"/>
              <a:t>mlečna kaša</a:t>
            </a:r>
          </a:p>
          <a:p>
            <a:pPr marL="45720" indent="0" algn="ctr">
              <a:buNone/>
            </a:pPr>
            <a:r>
              <a:rPr lang="sl-SI" dirty="0"/>
              <a:t>alternativna malica: maslo, med, marmelada, kosmiči koruzni, ovseni, pšenični</a:t>
            </a:r>
          </a:p>
          <a:p>
            <a:pPr marL="45720" indent="0" algn="ctr">
              <a:buNone/>
            </a:pPr>
            <a:r>
              <a:rPr lang="sl-SI" b="1" dirty="0"/>
              <a:t>SADJE</a:t>
            </a:r>
          </a:p>
          <a:p>
            <a:pPr marL="45720" indent="0" algn="ctr">
              <a:buNone/>
            </a:pPr>
            <a:r>
              <a:rPr lang="sl-SI" dirty="0"/>
              <a:t>Jabolko </a:t>
            </a:r>
            <a:r>
              <a:rPr lang="sl-SI" dirty="0" err="1"/>
              <a:t>bio</a:t>
            </a:r>
            <a:r>
              <a:rPr lang="sl-SI" dirty="0"/>
              <a:t>, jagode, češnje</a:t>
            </a:r>
          </a:p>
          <a:p>
            <a:pPr marL="45720" indent="0" algn="ctr">
              <a:buNone/>
            </a:pPr>
            <a:r>
              <a:rPr lang="sl-SI" b="1" dirty="0"/>
              <a:t>ZELENJAVA</a:t>
            </a:r>
          </a:p>
          <a:p>
            <a:pPr marL="45720" indent="0" algn="ctr">
              <a:buNone/>
            </a:pPr>
            <a:r>
              <a:rPr lang="sl-SI" dirty="0"/>
              <a:t>Češnjev paradižnik,  solata, korenje </a:t>
            </a:r>
          </a:p>
          <a:p>
            <a:pPr marL="45720" indent="0" algn="ctr">
              <a:buNone/>
            </a:pPr>
            <a:r>
              <a:rPr lang="sl-SI" b="1" dirty="0"/>
              <a:t>NAPITKI</a:t>
            </a:r>
          </a:p>
          <a:p>
            <a:pPr marL="45720" indent="0" algn="ctr">
              <a:buNone/>
            </a:pPr>
            <a:r>
              <a:rPr lang="sl-SI" dirty="0"/>
              <a:t>jabolčni sok  100%, borovničev sok, voda, mleko</a:t>
            </a:r>
          </a:p>
          <a:p>
            <a:pPr marL="45720" indent="0" algn="ctr">
              <a:buNone/>
            </a:pPr>
            <a:r>
              <a:rPr lang="sl-SI" dirty="0"/>
              <a:t>Alergeni L,G,J</a:t>
            </a:r>
          </a:p>
          <a:p>
            <a:pPr marL="45720" indent="0" algn="ctr">
              <a:buNone/>
            </a:pPr>
            <a:r>
              <a:rPr lang="sl-SI" dirty="0"/>
              <a:t> </a:t>
            </a:r>
          </a:p>
          <a:p>
            <a:pPr marL="45720" indent="0" algn="ctr">
              <a:buNone/>
            </a:pPr>
            <a:r>
              <a:rPr lang="sl-SI" dirty="0"/>
              <a:t> </a:t>
            </a:r>
          </a:p>
          <a:p>
            <a:pPr marL="45720" indent="0" algn="ctr">
              <a:buNone/>
            </a:pPr>
            <a:r>
              <a:rPr lang="sl-SI" dirty="0"/>
              <a:t> </a:t>
            </a:r>
          </a:p>
          <a:p>
            <a:pPr marL="45720" indent="0" algn="ctr"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5752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424936" cy="2304256"/>
          </a:xfrm>
        </p:spPr>
        <p:txBody>
          <a:bodyPr/>
          <a:lstStyle/>
          <a:p>
            <a:pPr marL="45720" indent="0">
              <a:buNone/>
            </a:pPr>
            <a:r>
              <a:rPr lang="sl-SI" sz="3200" dirty="0"/>
              <a:t>V sredo, 18. 4. 2018, smo petošolci izvedli dan šole. Odpravili smo se na </a:t>
            </a:r>
            <a:r>
              <a:rPr lang="sl-SI" sz="3200" dirty="0" err="1"/>
              <a:t>Ostrež</a:t>
            </a:r>
            <a:r>
              <a:rPr lang="sl-SI" sz="3200" dirty="0"/>
              <a:t>, ki leži na nadmorski višini 856 </a:t>
            </a:r>
            <a:r>
              <a:rPr lang="sl-SI" sz="3200" dirty="0" smtClean="0"/>
              <a:t>m.</a:t>
            </a:r>
          </a:p>
          <a:p>
            <a:pPr marL="45720" indent="0">
              <a:buNone/>
            </a:pPr>
            <a:r>
              <a:rPr lang="sl-SI" sz="3200" dirty="0" smtClean="0"/>
              <a:t>Imenujejo </a:t>
            </a:r>
            <a:r>
              <a:rPr lang="sl-SI" sz="3200" dirty="0"/>
              <a:t>ga tudi Divja gora. </a:t>
            </a:r>
          </a:p>
          <a:p>
            <a:endParaRPr lang="sl-SI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5249" r="20185"/>
          <a:stretch/>
        </p:blipFill>
        <p:spPr bwMode="auto">
          <a:xfrm rot="5400000">
            <a:off x="100897" y="2680446"/>
            <a:ext cx="4045661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9" b="22684"/>
          <a:stretch/>
        </p:blipFill>
        <p:spPr bwMode="auto">
          <a:xfrm>
            <a:off x="4211960" y="3284984"/>
            <a:ext cx="4867114" cy="2556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5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1" b="32668"/>
          <a:stretch/>
        </p:blipFill>
        <p:spPr bwMode="auto">
          <a:xfrm>
            <a:off x="152281" y="260648"/>
            <a:ext cx="8788010" cy="333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24525" r="10600" b="18772"/>
          <a:stretch/>
        </p:blipFill>
        <p:spPr bwMode="auto">
          <a:xfrm>
            <a:off x="1475656" y="3645024"/>
            <a:ext cx="6192688" cy="310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88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7" b="19180"/>
          <a:stretch/>
        </p:blipFill>
        <p:spPr bwMode="auto">
          <a:xfrm>
            <a:off x="107504" y="1124744"/>
            <a:ext cx="8964848" cy="4624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2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" r="3528" b="19883"/>
          <a:stretch/>
        </p:blipFill>
        <p:spPr bwMode="auto">
          <a:xfrm>
            <a:off x="107503" y="2132856"/>
            <a:ext cx="7943129" cy="4584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163888" cy="31229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42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859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b="8765"/>
          <a:stretch/>
        </p:blipFill>
        <p:spPr bwMode="auto">
          <a:xfrm>
            <a:off x="1236391" y="2996952"/>
            <a:ext cx="7103266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5156"/>
            <a:ext cx="4057459" cy="3043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6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r="8307" b="7435"/>
          <a:stretch/>
        </p:blipFill>
        <p:spPr bwMode="auto">
          <a:xfrm>
            <a:off x="176669" y="188639"/>
            <a:ext cx="3606086" cy="3216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b="15435"/>
          <a:stretch/>
        </p:blipFill>
        <p:spPr bwMode="auto">
          <a:xfrm>
            <a:off x="1979712" y="3212976"/>
            <a:ext cx="5307522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8932"/>
          <a:stretch/>
        </p:blipFill>
        <p:spPr bwMode="auto">
          <a:xfrm>
            <a:off x="4985646" y="188639"/>
            <a:ext cx="4056846" cy="3475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96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r="19350"/>
          <a:stretch/>
        </p:blipFill>
        <p:spPr bwMode="auto">
          <a:xfrm rot="5400000">
            <a:off x="427359" y="2058885"/>
            <a:ext cx="4376752" cy="49206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7278"/>
            <a:ext cx="5353462" cy="4015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88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284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760" y="908720"/>
            <a:ext cx="4633382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5"/>
          <a:stretch/>
        </p:blipFill>
        <p:spPr bwMode="auto">
          <a:xfrm>
            <a:off x="236899" y="3645024"/>
            <a:ext cx="479201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3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80</TotalTime>
  <Words>140</Words>
  <Application>Microsoft Office PowerPoint</Application>
  <PresentationFormat>Diaprojekcija na zaslonu (4:3)</PresentationFormat>
  <Paragraphs>24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2" baseType="lpstr">
      <vt:lpstr>Algerian</vt:lpstr>
      <vt:lpstr>Georgia</vt:lpstr>
      <vt:lpstr>Rockwell Extra Bold</vt:lpstr>
      <vt:lpstr>Times New Roman</vt:lpstr>
      <vt:lpstr>Trebuchet MS</vt:lpstr>
      <vt:lpstr>Sled</vt:lpstr>
      <vt:lpstr>POHOD NA OSTREŽ 18. 4. 2018  UČENCI  IN  UČITELJICE  5. RAZREDA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Postregli so nam z obaro in  jabolčnim zavitkom</vt:lpstr>
      <vt:lpstr>KAJ VSE PA ŠE NUDIJO V GOSTILNI JUVAN?</vt:lpstr>
      <vt:lpstr>PowerPointova predstavitev</vt:lpstr>
      <vt:lpstr>V šoli smo se nato lotili tudi izdelovanja plakatov.</vt:lpstr>
      <vt:lpstr>PowerPointova predstavitev</vt:lpstr>
      <vt:lpstr>PowerPointova predstavitev</vt:lpstr>
      <vt:lpstr>JEDILNIK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POHOD NA OSTREŽ 18. 4. 2018  UČENCI  IN  UČITELJICE  5. RAZREDA</dc:title>
  <dc:creator>Janja_Vozelj</dc:creator>
  <cp:lastModifiedBy>Windows User</cp:lastModifiedBy>
  <cp:revision>30</cp:revision>
  <dcterms:created xsi:type="dcterms:W3CDTF">2018-05-09T14:41:13Z</dcterms:created>
  <dcterms:modified xsi:type="dcterms:W3CDTF">2018-05-16T20:03:42Z</dcterms:modified>
</cp:coreProperties>
</file>