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57" r:id="rId6"/>
    <p:sldId id="258" r:id="rId7"/>
    <p:sldId id="265" r:id="rId8"/>
    <p:sldId id="259" r:id="rId9"/>
    <p:sldId id="263" r:id="rId10"/>
    <p:sldId id="260" r:id="rId11"/>
    <p:sldId id="261" r:id="rId12"/>
    <p:sldId id="262" r:id="rId13"/>
    <p:sldId id="264" r:id="rId14"/>
    <p:sldId id="266" r:id="rId15"/>
    <p:sldId id="270" r:id="rId16"/>
    <p:sldId id="271" r:id="rId17"/>
    <p:sldId id="272" r:id="rId18"/>
    <p:sldId id="273" r:id="rId19"/>
    <p:sldId id="274" r:id="rId20"/>
    <p:sldId id="275"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1" d="100"/>
          <a:sy n="71"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61FCFD49-0095-4FFA-B435-C8801A6E0C2D}" type="datetimeFigureOut">
              <a:rPr lang="sl-SI" smtClean="0"/>
              <a:t>28. 03. 2017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178201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FCFD49-0095-4FFA-B435-C8801A6E0C2D}" type="datetimeFigureOut">
              <a:rPr lang="sl-SI" smtClean="0"/>
              <a:t>28. 03. 2017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37054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FCFD49-0095-4FFA-B435-C8801A6E0C2D}" type="datetimeFigureOut">
              <a:rPr lang="sl-SI" smtClean="0"/>
              <a:t>28. 03. 2017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158511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1FCFD49-0095-4FFA-B435-C8801A6E0C2D}" type="datetimeFigureOut">
              <a:rPr lang="sl-SI" smtClean="0"/>
              <a:t>28. 03. 2017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422724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1FCFD49-0095-4FFA-B435-C8801A6E0C2D}" type="datetimeFigureOut">
              <a:rPr lang="sl-SI" smtClean="0"/>
              <a:t>28. 03. 2017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186669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1FCFD49-0095-4FFA-B435-C8801A6E0C2D}" type="datetimeFigureOut">
              <a:rPr lang="sl-SI" smtClean="0"/>
              <a:t>28. 03. 2017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280554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1FCFD49-0095-4FFA-B435-C8801A6E0C2D}" type="datetimeFigureOut">
              <a:rPr lang="sl-SI" smtClean="0"/>
              <a:t>28. 03. 2017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1453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1FCFD49-0095-4FFA-B435-C8801A6E0C2D}" type="datetimeFigureOut">
              <a:rPr lang="sl-SI" smtClean="0"/>
              <a:t>28. 03. 2017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80274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1FCFD49-0095-4FFA-B435-C8801A6E0C2D}" type="datetimeFigureOut">
              <a:rPr lang="sl-SI" smtClean="0"/>
              <a:t>28. 03. 2017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35303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1FCFD49-0095-4FFA-B435-C8801A6E0C2D}" type="datetimeFigureOut">
              <a:rPr lang="sl-SI" smtClean="0"/>
              <a:t>28. 03. 2017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20905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1FCFD49-0095-4FFA-B435-C8801A6E0C2D}" type="datetimeFigureOut">
              <a:rPr lang="sl-SI" smtClean="0"/>
              <a:t>28. 03. 2017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C8F495DD-AFBF-44DF-AB91-E65C3E0C7675}" type="slidenum">
              <a:rPr lang="sl-SI" smtClean="0"/>
              <a:t>‹#›</a:t>
            </a:fld>
            <a:endParaRPr lang="sl-SI"/>
          </a:p>
        </p:txBody>
      </p:sp>
    </p:spTree>
    <p:extLst>
      <p:ext uri="{BB962C8B-B14F-4D97-AF65-F5344CB8AC3E}">
        <p14:creationId xmlns:p14="http://schemas.microsoft.com/office/powerpoint/2010/main" val="196511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CFD49-0095-4FFA-B435-C8801A6E0C2D}" type="datetimeFigureOut">
              <a:rPr lang="sl-SI" smtClean="0"/>
              <a:t>28. 03. 2017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495DD-AFBF-44DF-AB91-E65C3E0C7675}" type="slidenum">
              <a:rPr lang="sl-SI" smtClean="0"/>
              <a:t>‹#›</a:t>
            </a:fld>
            <a:endParaRPr lang="sl-SI"/>
          </a:p>
        </p:txBody>
      </p:sp>
    </p:spTree>
    <p:extLst>
      <p:ext uri="{BB962C8B-B14F-4D97-AF65-F5344CB8AC3E}">
        <p14:creationId xmlns:p14="http://schemas.microsoft.com/office/powerpoint/2010/main" val="197700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483888"/>
            <a:ext cx="9144000" cy="1167756"/>
          </a:xfrm>
        </p:spPr>
        <p:txBody>
          <a:bodyPr>
            <a:normAutofit fontScale="90000"/>
          </a:bodyPr>
          <a:lstStyle/>
          <a:p>
            <a:r>
              <a:rPr lang="sl-SI" dirty="0" smtClean="0">
                <a:solidFill>
                  <a:srgbClr val="FF0000"/>
                </a:solidFill>
                <a:latin typeface="Bradley Hand ITC" panose="03070402050302030203" pitchFamily="66" charset="0"/>
              </a:rPr>
              <a:t>SOLATNICE IN ŠPINAČNICE</a:t>
            </a:r>
            <a:endParaRPr lang="sl-SI" dirty="0">
              <a:solidFill>
                <a:srgbClr val="FF0000"/>
              </a:solidFill>
              <a:latin typeface="Bradley Hand ITC" panose="03070402050302030203" pitchFamily="66" charset="0"/>
            </a:endParaRPr>
          </a:p>
        </p:txBody>
      </p:sp>
      <p:sp>
        <p:nvSpPr>
          <p:cNvPr id="3" name="Podnaslov 2"/>
          <p:cNvSpPr>
            <a:spLocks noGrp="1"/>
          </p:cNvSpPr>
          <p:nvPr>
            <p:ph type="subTitle" idx="1"/>
          </p:nvPr>
        </p:nvSpPr>
        <p:spPr>
          <a:xfrm>
            <a:off x="1524000" y="2290119"/>
            <a:ext cx="9144000" cy="4567881"/>
          </a:xfrm>
        </p:spPr>
        <p:txBody>
          <a:bodyPr/>
          <a:lstStyle/>
          <a:p>
            <a:endParaRPr lang="sl-SI" dirty="0"/>
          </a:p>
        </p:txBody>
      </p:sp>
      <p:pic>
        <p:nvPicPr>
          <p:cNvPr id="1026" name="Picture 2" descr="Rezultat iskanja slik za sola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441" y="2399313"/>
            <a:ext cx="523875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49017"/>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Motovilec</a:t>
            </a:r>
            <a:endParaRPr lang="sl-SI" dirty="0"/>
          </a:p>
        </p:txBody>
      </p:sp>
      <p:pic>
        <p:nvPicPr>
          <p:cNvPr id="5124" name="Picture 4" descr="Rezultat iskanja slik za motovil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638" y="1797892"/>
            <a:ext cx="676724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7661189" y="1978275"/>
            <a:ext cx="3781168" cy="3693319"/>
          </a:xfrm>
          <a:prstGeom prst="rect">
            <a:avLst/>
          </a:prstGeom>
        </p:spPr>
        <p:txBody>
          <a:bodyPr wrap="square">
            <a:spAutoFit/>
          </a:bodyPr>
          <a:lstStyle/>
          <a:p>
            <a:r>
              <a:rPr lang="sl-SI" b="0" i="0" dirty="0" smtClean="0">
                <a:solidFill>
                  <a:srgbClr val="333333"/>
                </a:solidFill>
                <a:effectLst/>
                <a:latin typeface="Merriweather"/>
              </a:rPr>
              <a:t>Priljubljeni motovilec oziroma "</a:t>
            </a:r>
            <a:r>
              <a:rPr lang="sl-SI" b="0" i="0" dirty="0" err="1" smtClean="0">
                <a:solidFill>
                  <a:srgbClr val="333333"/>
                </a:solidFill>
                <a:effectLst/>
                <a:latin typeface="Merriweather"/>
              </a:rPr>
              <a:t>repincl</a:t>
            </a:r>
            <a:r>
              <a:rPr lang="sl-SI" b="0" i="0" dirty="0" smtClean="0">
                <a:solidFill>
                  <a:srgbClr val="333333"/>
                </a:solidFill>
                <a:effectLst/>
                <a:latin typeface="Merriweather"/>
              </a:rPr>
              <a:t>" je dolgo veljal za plevel, še zdaj se kot divja rastlina pojavi kje v naravi, a ga veliko bolje poznamo v udomačenih različicah. Pri nas najbolj priljubljene sorte motovilca so holandski motovilec ter avtohtona žličar in ljubljanski motovilec. Prvi je bolj vajen jeseni, medtem ko druga dva dobro prenašata tudi sneg in mraz ter tako vso zimo zagotavljata, da imamo na krožniku sveže zelenje.</a:t>
            </a:r>
            <a:endParaRPr lang="sl-SI" dirty="0"/>
          </a:p>
        </p:txBody>
      </p:sp>
    </p:spTree>
    <p:extLst>
      <p:ext uri="{BB962C8B-B14F-4D97-AF65-F5344CB8AC3E}">
        <p14:creationId xmlns:p14="http://schemas.microsoft.com/office/powerpoint/2010/main" val="130816104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descr="Rezultat iskanja slik za motovil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1975" y="1825625"/>
            <a:ext cx="58080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4240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indent="0">
              <a:buNone/>
            </a:pPr>
            <a:endParaRPr lang="sl-SI" dirty="0"/>
          </a:p>
        </p:txBody>
      </p:sp>
      <p:pic>
        <p:nvPicPr>
          <p:cNvPr id="7172" name="Picture 4" descr="Rezultat iskanja slik za solatnice"/>
          <p:cNvPicPr>
            <a:picLocks noChangeAspect="1" noChangeArrowheads="1"/>
          </p:cNvPicPr>
          <p:nvPr/>
        </p:nvPicPr>
        <p:blipFill rotWithShape="1">
          <a:blip r:embed="rId2">
            <a:extLst>
              <a:ext uri="{28A0092B-C50C-407E-A947-70E740481C1C}">
                <a14:useLocalDpi xmlns:a14="http://schemas.microsoft.com/office/drawing/2010/main" val="0"/>
              </a:ext>
            </a:extLst>
          </a:blip>
          <a:srcRect l="16188" t="11651" r="27217" b="550"/>
          <a:stretch/>
        </p:blipFill>
        <p:spPr bwMode="auto">
          <a:xfrm>
            <a:off x="1456036" y="2449944"/>
            <a:ext cx="3369276" cy="39491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zultat iskanja slik za motovilec"/>
          <p:cNvPicPr>
            <a:picLocks noChangeAspect="1" noChangeArrowheads="1"/>
          </p:cNvPicPr>
          <p:nvPr/>
        </p:nvPicPr>
        <p:blipFill rotWithShape="1">
          <a:blip r:embed="rId3">
            <a:extLst>
              <a:ext uri="{28A0092B-C50C-407E-A947-70E740481C1C}">
                <a14:useLocalDpi xmlns:a14="http://schemas.microsoft.com/office/drawing/2010/main" val="0"/>
              </a:ext>
            </a:extLst>
          </a:blip>
          <a:srcRect l="5136" t="2675" r="1316" b="558"/>
          <a:stretch/>
        </p:blipFill>
        <p:spPr bwMode="auto">
          <a:xfrm>
            <a:off x="4687330" y="1968843"/>
            <a:ext cx="6441988" cy="428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64677"/>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9218" name="Picture 2" descr="Rezultat iskanja slik za solatn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4726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4338" name="Picture 2" descr="Rezultat iskanja slik za solatn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3990" y="1249856"/>
            <a:ext cx="5263978" cy="526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3772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319" y="270960"/>
            <a:ext cx="10515600" cy="1325563"/>
          </a:xfrm>
        </p:spPr>
        <p:txBody>
          <a:bodyPr/>
          <a:lstStyle/>
          <a:p>
            <a:pPr algn="ctr"/>
            <a:r>
              <a:rPr lang="sl-SI" dirty="0" smtClean="0"/>
              <a:t>RUKOLA</a:t>
            </a:r>
            <a:endParaRPr lang="sl-SI" dirty="0"/>
          </a:p>
        </p:txBody>
      </p:sp>
      <p:sp>
        <p:nvSpPr>
          <p:cNvPr id="3" name="Označba mesta vsebine 2"/>
          <p:cNvSpPr>
            <a:spLocks noGrp="1"/>
          </p:cNvSpPr>
          <p:nvPr>
            <p:ph idx="1"/>
          </p:nvPr>
        </p:nvSpPr>
        <p:spPr>
          <a:xfrm>
            <a:off x="518984" y="1825624"/>
            <a:ext cx="5016843" cy="4351338"/>
          </a:xfrm>
        </p:spPr>
        <p:txBody>
          <a:bodyPr>
            <a:normAutofit fontScale="85000" lnSpcReduction="20000"/>
          </a:bodyPr>
          <a:lstStyle/>
          <a:p>
            <a:pPr algn="just"/>
            <a:r>
              <a:rPr lang="sl-SI" dirty="0"/>
              <a:t>Angleški izraz za to rastlino (</a:t>
            </a:r>
            <a:r>
              <a:rPr lang="sl-SI" dirty="0" err="1"/>
              <a:t>rocket</a:t>
            </a:r>
            <a:r>
              <a:rPr lang="sl-SI" dirty="0"/>
              <a:t>) v prevodu v naš materni jezik lahko rukola pomeni tudi raketo, kar ni presenetljivo, saj je rukola svojevrstna raketa na področju zelenjave. Mediteranska rastlina, ki je tudi med Primorci znana že dolga leta, se je v notranjost kontinenta prebijala vztrajno in počasi, medtem ko je ob morju poznana že vse od Antike. Rukola je v državah znana vse od Maroka in Portugalske pa do Turčije in Libanona, nekdaj pa je bila celo prepovedana v samostanskih in cerkvenih vrtovih, saj so verjeli, da deluje tudi kot afrodiziak.</a:t>
            </a:r>
          </a:p>
        </p:txBody>
      </p:sp>
      <p:pic>
        <p:nvPicPr>
          <p:cNvPr id="15362" name="Picture 2" descr="Rezultat iskanja slik za sola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31094"/>
            <a:ext cx="6053865" cy="454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0748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7308" y="1"/>
            <a:ext cx="10546492" cy="1690688"/>
          </a:xfrm>
        </p:spPr>
        <p:txBody>
          <a:bodyPr>
            <a:normAutofit fontScale="90000"/>
          </a:bodyPr>
          <a:lstStyle/>
          <a:p>
            <a:r>
              <a:rPr lang="sl-SI" sz="2200" dirty="0" smtClean="0"/>
              <a:t/>
            </a:r>
            <a:br>
              <a:rPr lang="sl-SI" sz="2200" dirty="0" smtClean="0"/>
            </a:br>
            <a:r>
              <a:rPr lang="sl-SI" sz="2200" dirty="0"/>
              <a:t/>
            </a:r>
            <a:br>
              <a:rPr lang="sl-SI" sz="2200" dirty="0"/>
            </a:br>
            <a:r>
              <a:rPr lang="sl-SI" sz="2200" b="1" dirty="0" smtClean="0">
                <a:latin typeface="+mn-lt"/>
              </a:rPr>
              <a:t>Blitva </a:t>
            </a:r>
            <a:r>
              <a:rPr lang="sl-SI" sz="2200" b="1" dirty="0">
                <a:latin typeface="+mn-lt"/>
              </a:rPr>
              <a:t>je sezonska zelenjava, razširjena predvsem na sredozemskem območju, sezona pa traja od druge polovice maja do septembra. Zanjo so značilni izrazito dolgi temni listi ter dobro razvita stebla. Celotna rastlina z mladimi listi je primerna predvsem za pripravo solate, bolj zreli listi pa so bolj primerni za kuhanje.</a:t>
            </a:r>
            <a:r>
              <a:rPr lang="sl-SI" b="1" dirty="0">
                <a:latin typeface="+mn-lt"/>
              </a:rPr>
              <a:t/>
            </a:r>
            <a:br>
              <a:rPr lang="sl-SI" b="1" dirty="0">
                <a:latin typeface="+mn-lt"/>
              </a:rPr>
            </a:br>
            <a:endParaRPr lang="sl-SI" b="1" dirty="0">
              <a:latin typeface="+mn-lt"/>
            </a:endParaRPr>
          </a:p>
        </p:txBody>
      </p:sp>
      <p:pic>
        <p:nvPicPr>
          <p:cNvPr id="16386" name="Picture 2" descr="Rezultat iskanja slik za blitv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2405" y="1825625"/>
            <a:ext cx="77471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93973"/>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76400" y="2696433"/>
            <a:ext cx="10515600" cy="2007372"/>
          </a:xfrm>
        </p:spPr>
        <p:txBody>
          <a:bodyPr/>
          <a:lstStyle/>
          <a:p>
            <a:endParaRPr lang="sl-SI" dirty="0"/>
          </a:p>
        </p:txBody>
      </p:sp>
      <p:pic>
        <p:nvPicPr>
          <p:cNvPr id="17410" name="Picture 2" descr="Rezultat iskanja slik za regr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4275" y="2696433"/>
            <a:ext cx="6878594" cy="373566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Rezultat iskanja slik za reg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869220"/>
            <a:ext cx="40005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5545137" y="655590"/>
            <a:ext cx="6096000" cy="1200329"/>
          </a:xfrm>
          <a:prstGeom prst="rect">
            <a:avLst/>
          </a:prstGeom>
        </p:spPr>
        <p:txBody>
          <a:bodyPr>
            <a:spAutoFit/>
          </a:bodyPr>
          <a:lstStyle/>
          <a:p>
            <a:r>
              <a:rPr lang="sl-SI" b="0" i="0" dirty="0" smtClean="0">
                <a:solidFill>
                  <a:srgbClr val="222222"/>
                </a:solidFill>
                <a:effectLst/>
                <a:latin typeface="arial" panose="020B0604020202020204" pitchFamily="34" charset="0"/>
              </a:rPr>
              <a:t>  </a:t>
            </a:r>
            <a:r>
              <a:rPr lang="sl-SI" b="0" i="0" dirty="0" smtClean="0">
                <a:solidFill>
                  <a:srgbClr val="222222"/>
                </a:solidFill>
                <a:effectLst/>
              </a:rPr>
              <a:t>Navadni regrat je močno razširjena zdravilna zelnata trajnica iz rodu regrata, ki raste po travnikih in ob poteh po zmerno toplih območjih severne poloble. Prve pritlične liste požene v zgodnji spomladi. Močno nazobčani listi tvorijo listno rožico</a:t>
            </a:r>
            <a:endParaRPr lang="sl-SI" dirty="0"/>
          </a:p>
        </p:txBody>
      </p:sp>
    </p:spTree>
    <p:extLst>
      <p:ext uri="{BB962C8B-B14F-4D97-AF65-F5344CB8AC3E}">
        <p14:creationId xmlns:p14="http://schemas.microsoft.com/office/powerpoint/2010/main" val="135828711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000" dirty="0">
                <a:latin typeface="+mn-lt"/>
              </a:rPr>
              <a:t>Nutricionisti svetujejo, da naj bi koprive bile tudi del našega vsakotedenskega prehranjevanja. Vsaj enkrat na teden jih lahko pripravite na različne načine (uporaba je podobna kot pri špinači in blitvi) in ugotovili boste, da je lahko izjemno prijetnega okusa. S pripravo kopriv boste razveselili brbončice, obenem pa tudi poskrbeli ne le za želodček temveč tudi za vaše zdravje.</a:t>
            </a:r>
          </a:p>
        </p:txBody>
      </p:sp>
      <p:pic>
        <p:nvPicPr>
          <p:cNvPr id="18436" name="Picture 4" descr="Rezultat iskanja slik za koprive za špinač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818" y="3678194"/>
            <a:ext cx="6924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Rezultat iskanja slik za koprive za špinač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527" y="1690688"/>
            <a:ext cx="52387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66599"/>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2000" b="1" dirty="0">
                <a:latin typeface="+mn-lt"/>
              </a:rPr>
              <a:t>Tudi če nimamo vrta, lahko na okenski polici ali v drugem svetlem in toplem prostoru pridelujemo </a:t>
            </a:r>
            <a:r>
              <a:rPr lang="sl-SI" sz="2000" b="1" dirty="0">
                <a:solidFill>
                  <a:srgbClr val="FF0000"/>
                </a:solidFill>
                <a:latin typeface="+mn-lt"/>
              </a:rPr>
              <a:t>vrtno krešo</a:t>
            </a:r>
            <a:r>
              <a:rPr lang="sl-SI" sz="2000" b="1" dirty="0">
                <a:latin typeface="+mn-lt"/>
              </a:rPr>
              <a:t>. Ker zelo hitro raste, jo sejemo od decembra do februarja vsak teden ali na 10 dni. Za setev so primerne različne posode: nizki krožniki, plastični, malo bolj globoki in tudi druge široke plastične posode, ki jih postavimo na okensko </a:t>
            </a:r>
            <a:r>
              <a:rPr lang="sl-SI" sz="2000" b="1" dirty="0" smtClean="0">
                <a:latin typeface="+mn-lt"/>
              </a:rPr>
              <a:t>polico.</a:t>
            </a:r>
            <a:endParaRPr lang="sl-SI" sz="2000" b="1" dirty="0">
              <a:latin typeface="+mn-lt"/>
            </a:endParaRPr>
          </a:p>
        </p:txBody>
      </p:sp>
      <p:sp>
        <p:nvSpPr>
          <p:cNvPr id="3" name="Označba mesta vsebine 2"/>
          <p:cNvSpPr>
            <a:spLocks noGrp="1"/>
          </p:cNvSpPr>
          <p:nvPr>
            <p:ph idx="1"/>
          </p:nvPr>
        </p:nvSpPr>
        <p:spPr/>
        <p:txBody>
          <a:bodyPr/>
          <a:lstStyle/>
          <a:p>
            <a:endParaRPr lang="sl-SI" dirty="0"/>
          </a:p>
        </p:txBody>
      </p:sp>
      <p:pic>
        <p:nvPicPr>
          <p:cNvPr id="19458" name="Picture 2" descr="Rezultat iskanja slik za vodna kreš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581" y="1982144"/>
            <a:ext cx="57150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89071"/>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10242"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676" y="1900999"/>
            <a:ext cx="5600786" cy="420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0764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482" name="Picture 2" descr="Bogata svežina ruko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508" y="309563"/>
            <a:ext cx="3629025" cy="27622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ezultat iskanja slik za TORTILJE S SOLATO IN TU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793" y="551935"/>
            <a:ext cx="6479376" cy="431688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zultat iskanja slik za REGRAT V SOLA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08" y="2838493"/>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0594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11266" name="Picture 2" descr="Rezultat iskanja slik za sola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737" y="1690688"/>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4212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12290"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650" y="161667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07112"/>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839787" y="1194486"/>
            <a:ext cx="3932237" cy="1293340"/>
          </a:xfrm>
        </p:spPr>
        <p:txBody>
          <a:bodyPr>
            <a:normAutofit fontScale="90000"/>
          </a:bodyPr>
          <a:lstStyle/>
          <a:p>
            <a:pPr algn="ctr"/>
            <a:r>
              <a:rPr lang="sl-SI" sz="1800" dirty="0" smtClean="0"/>
              <a:t/>
            </a:r>
            <a:br>
              <a:rPr lang="sl-SI" sz="1800" dirty="0" smtClean="0"/>
            </a:br>
            <a:r>
              <a:rPr lang="sl-SI" sz="1800" dirty="0"/>
              <a:t/>
            </a:r>
            <a:br>
              <a:rPr lang="sl-SI" sz="1800" dirty="0"/>
            </a:br>
            <a:r>
              <a:rPr lang="sl-SI" sz="1800" dirty="0" smtClean="0"/>
              <a:t/>
            </a:r>
            <a:br>
              <a:rPr lang="sl-SI" sz="1800" dirty="0" smtClean="0"/>
            </a:br>
            <a:r>
              <a:rPr lang="sl-SI" sz="1800" dirty="0"/>
              <a:t/>
            </a:r>
            <a:br>
              <a:rPr lang="sl-SI" sz="1800" dirty="0"/>
            </a:br>
            <a:r>
              <a:rPr lang="sl-SI" sz="4000" dirty="0" smtClean="0"/>
              <a:t/>
            </a:r>
            <a:br>
              <a:rPr lang="sl-SI" sz="4000" dirty="0" smtClean="0"/>
            </a:br>
            <a:r>
              <a:rPr lang="sl-SI" sz="1800" dirty="0" smtClean="0"/>
              <a:t/>
            </a:r>
            <a:br>
              <a:rPr lang="sl-SI" sz="1800" dirty="0" smtClean="0"/>
            </a:br>
            <a:r>
              <a:rPr lang="sl-SI" sz="1800" dirty="0" smtClean="0"/>
              <a:t/>
            </a:r>
            <a:br>
              <a:rPr lang="sl-SI" sz="1800" dirty="0" smtClean="0"/>
            </a:br>
            <a:r>
              <a:rPr lang="sl-SI" sz="4000" dirty="0" smtClean="0"/>
              <a:t>RADIČ</a:t>
            </a:r>
            <a:r>
              <a:rPr lang="sl-SI" sz="1800" dirty="0"/>
              <a:t/>
            </a:r>
            <a:br>
              <a:rPr lang="sl-SI" sz="1800" dirty="0"/>
            </a:br>
            <a:r>
              <a:rPr lang="sl-SI" sz="1800" dirty="0" smtClean="0"/>
              <a:t/>
            </a:r>
            <a:br>
              <a:rPr lang="sl-SI" sz="1800" dirty="0" smtClean="0"/>
            </a:br>
            <a:r>
              <a:rPr lang="sl-SI" sz="1800" dirty="0" smtClean="0"/>
              <a:t/>
            </a:r>
            <a:br>
              <a:rPr lang="sl-SI" sz="1800" dirty="0" smtClean="0"/>
            </a:br>
            <a:r>
              <a:rPr lang="sl-SI" sz="2000" b="1" dirty="0" smtClean="0">
                <a:latin typeface="Bradley Hand ITC" panose="03070402050302030203" pitchFamily="66" charset="0"/>
              </a:rPr>
              <a:t>SOLATNICE SO RASTLINE, KI JIM JE SKUPNO TO, DA UŽIVAMO LISTE</a:t>
            </a:r>
            <a:r>
              <a:rPr lang="sl-SI" sz="1800" b="1" dirty="0" smtClean="0"/>
              <a:t>.</a:t>
            </a:r>
            <a:r>
              <a:rPr lang="sl-SI" sz="3100" b="1" dirty="0" smtClean="0"/>
              <a:t/>
            </a:r>
            <a:br>
              <a:rPr lang="sl-SI" sz="3100" b="1" dirty="0" smtClean="0"/>
            </a:br>
            <a:endParaRPr lang="sl-SI" b="1" dirty="0"/>
          </a:p>
        </p:txBody>
      </p:sp>
      <p:sp>
        <p:nvSpPr>
          <p:cNvPr id="5" name="Označba mesta slike 4"/>
          <p:cNvSpPr>
            <a:spLocks noGrp="1"/>
          </p:cNvSpPr>
          <p:nvPr>
            <p:ph type="pic" idx="1"/>
          </p:nvPr>
        </p:nvSpPr>
        <p:spPr/>
      </p:sp>
      <p:sp>
        <p:nvSpPr>
          <p:cNvPr id="6" name="Označba mesta besedila 5"/>
          <p:cNvSpPr>
            <a:spLocks noGrp="1"/>
          </p:cNvSpPr>
          <p:nvPr>
            <p:ph type="body" sz="half" idx="2"/>
          </p:nvPr>
        </p:nvSpPr>
        <p:spPr/>
        <p:txBody>
          <a:bodyPr/>
          <a:lstStyle/>
          <a:p>
            <a:pPr algn="just"/>
            <a:r>
              <a:rPr lang="sl-SI" sz="1800" b="1" dirty="0">
                <a:latin typeface="Gabriola" panose="04040605051002020D02" pitchFamily="82" charset="0"/>
              </a:rPr>
              <a:t>Za radič je značilna posebna </a:t>
            </a:r>
            <a:r>
              <a:rPr lang="sl-SI" sz="1800" b="1" dirty="0" smtClean="0">
                <a:latin typeface="Gabriola" panose="04040605051002020D02" pitchFamily="82" charset="0"/>
              </a:rPr>
              <a:t>grenkoba.</a:t>
            </a:r>
            <a:r>
              <a:rPr lang="sl-SI" sz="1800" b="1" dirty="0">
                <a:latin typeface="Gabriola" panose="04040605051002020D02" pitchFamily="82" charset="0"/>
              </a:rPr>
              <a:t> </a:t>
            </a:r>
            <a:r>
              <a:rPr lang="sl-SI" sz="1800" b="1" dirty="0" smtClean="0">
                <a:latin typeface="Gabriola" panose="04040605051002020D02" pitchFamily="82" charset="0"/>
              </a:rPr>
              <a:t>Ta daje </a:t>
            </a:r>
            <a:r>
              <a:rPr lang="sl-SI" sz="1800" b="1" dirty="0">
                <a:latin typeface="Gabriola" panose="04040605051002020D02" pitchFamily="82" charset="0"/>
              </a:rPr>
              <a:t>radiču zdravilno vrednost. Le ta namreč zdravilno vpliva na naše prebavne organe. Spodbuja tudi delovanje jeter in vranice ter krepi apetit</a:t>
            </a:r>
            <a:r>
              <a:rPr lang="sl-SI" sz="1800" b="1" dirty="0" smtClean="0">
                <a:latin typeface="Gabriola" panose="04040605051002020D02" pitchFamily="82" charset="0"/>
              </a:rPr>
              <a:t>.</a:t>
            </a:r>
          </a:p>
          <a:p>
            <a:pPr algn="just"/>
            <a:endParaRPr lang="sl-SI" sz="1800" b="1" dirty="0">
              <a:latin typeface="Gabriola" panose="04040605051002020D02" pitchFamily="82" charset="0"/>
            </a:endParaRPr>
          </a:p>
          <a:p>
            <a:pPr algn="just"/>
            <a:r>
              <a:rPr lang="sl-SI" sz="1800" b="1" dirty="0">
                <a:latin typeface="Gabriola" panose="04040605051002020D02" pitchFamily="82" charset="0"/>
              </a:rPr>
              <a:t>Tako velja, da če za večerjo zaužijete radič, boste zjutraj kar hrepeneli po kraljevskem zajtrku.</a:t>
            </a:r>
          </a:p>
          <a:p>
            <a:endParaRPr lang="sl-SI" dirty="0"/>
          </a:p>
        </p:txBody>
      </p:sp>
      <p:pic>
        <p:nvPicPr>
          <p:cNvPr id="2050" name="Picture 2" descr="Rezultat iskanja slik za solatnice"/>
          <p:cNvPicPr>
            <a:picLocks noChangeAspect="1" noChangeArrowheads="1"/>
          </p:cNvPicPr>
          <p:nvPr/>
        </p:nvPicPr>
        <p:blipFill rotWithShape="1">
          <a:blip r:embed="rId2">
            <a:extLst>
              <a:ext uri="{28A0092B-C50C-407E-A947-70E740481C1C}">
                <a14:useLocalDpi xmlns:a14="http://schemas.microsoft.com/office/drawing/2010/main" val="0"/>
              </a:ext>
            </a:extLst>
          </a:blip>
          <a:srcRect t="17236"/>
          <a:stretch/>
        </p:blipFill>
        <p:spPr bwMode="auto">
          <a:xfrm>
            <a:off x="6384323" y="1194487"/>
            <a:ext cx="4127157" cy="467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103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Glavnata solata</a:t>
            </a:r>
            <a:endParaRPr lang="sl-SI" dirty="0"/>
          </a:p>
        </p:txBody>
      </p:sp>
      <p:pic>
        <p:nvPicPr>
          <p:cNvPr id="3074" name="Picture 2" descr="Rezultat iskanja slik za solatn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574" y="1595846"/>
            <a:ext cx="4960058" cy="4960058"/>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6434632" y="1943261"/>
            <a:ext cx="5320763" cy="3724096"/>
          </a:xfrm>
          <a:prstGeom prst="rect">
            <a:avLst/>
          </a:prstGeom>
        </p:spPr>
        <p:txBody>
          <a:bodyPr wrap="square">
            <a:spAutoFit/>
          </a:bodyPr>
          <a:lstStyle/>
          <a:p>
            <a:pPr algn="just" fontAlgn="base"/>
            <a:r>
              <a:rPr lang="sl-SI" sz="2000" b="0" i="0" dirty="0" smtClean="0">
                <a:effectLst/>
                <a:latin typeface="Arial" panose="020B0604020202020204" pitchFamily="34" charset="0"/>
              </a:rPr>
              <a:t>Glavnata solata je ena izmed najbolj znanih in najbolj priljubljenih zelenih solat v Sloveniji. Ima velike, svetlo zelene, dokaj občutljive liste in rumeno srčiko. Po okusu sodi med zelene solate z najnežnejšim okusom.</a:t>
            </a:r>
          </a:p>
          <a:p>
            <a:pPr algn="just" fontAlgn="base"/>
            <a:r>
              <a:rPr lang="sl-SI" sz="2000" b="0" i="0" dirty="0" smtClean="0">
                <a:effectLst/>
                <a:latin typeface="Arial" panose="020B0604020202020204" pitchFamily="34" charset="0"/>
              </a:rPr>
              <a:t>95 odstotkov glavnate solate sestavlja voda, zato ima zelo malo kalorij. Vsebuje številne vitamine in minerale, zlasti kalij in magnezij. Zeleno barvilo klorofil med drugim deluje protibakterijsko in krepi imunski sistem.</a:t>
            </a:r>
          </a:p>
          <a:p>
            <a:r>
              <a:rPr lang="sl-SI" dirty="0" smtClean="0"/>
              <a:t/>
            </a:r>
            <a:br>
              <a:rPr lang="sl-SI" dirty="0" smtClean="0"/>
            </a:br>
            <a:endParaRPr lang="sl-SI" dirty="0"/>
          </a:p>
        </p:txBody>
      </p:sp>
    </p:spTree>
    <p:extLst>
      <p:ext uri="{BB962C8B-B14F-4D97-AF65-F5344CB8AC3E}">
        <p14:creationId xmlns:p14="http://schemas.microsoft.com/office/powerpoint/2010/main" val="2045990672"/>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319" y="595784"/>
            <a:ext cx="10515600" cy="1325563"/>
          </a:xfrm>
        </p:spPr>
        <p:txBody>
          <a:bodyPr/>
          <a:lstStyle/>
          <a:p>
            <a:endParaRPr lang="sl-SI"/>
          </a:p>
        </p:txBody>
      </p:sp>
      <p:sp>
        <p:nvSpPr>
          <p:cNvPr id="3" name="Označba mesta vsebine 2"/>
          <p:cNvSpPr>
            <a:spLocks noGrp="1"/>
          </p:cNvSpPr>
          <p:nvPr>
            <p:ph idx="1"/>
          </p:nvPr>
        </p:nvSpPr>
        <p:spPr>
          <a:xfrm>
            <a:off x="7348150" y="938602"/>
            <a:ext cx="4112741" cy="5811838"/>
          </a:xfrm>
        </p:spPr>
        <p:txBody>
          <a:bodyPr>
            <a:normAutofit fontScale="92500" lnSpcReduction="10000"/>
          </a:bodyPr>
          <a:lstStyle/>
          <a:p>
            <a:r>
              <a:rPr lang="sl-SI" dirty="0"/>
              <a:t>Endivija izhaja iz Sredozemlja. Pridelovanje se je širilo v Francijo, Nemčijo, na Nizozemsko. Dobimo jo </a:t>
            </a:r>
            <a:r>
              <a:rPr lang="sl-SI" b="1" dirty="0"/>
              <a:t>v dveh različicah:</a:t>
            </a:r>
            <a:r>
              <a:rPr lang="sl-SI" dirty="0"/>
              <a:t> kodrasta endivija z zelenimi ozkimi nakodranimi zunanjimi listi in širokolistna različica (</a:t>
            </a:r>
            <a:r>
              <a:rPr lang="sl-SI" dirty="0" err="1"/>
              <a:t>eskarola</a:t>
            </a:r>
            <a:r>
              <a:rPr lang="sl-SI" dirty="0"/>
              <a:t>). Obe različici sta </a:t>
            </a:r>
            <a:r>
              <a:rPr lang="sl-SI" b="1" dirty="0"/>
              <a:t>dostopni vse leto,</a:t>
            </a:r>
            <a:r>
              <a:rPr lang="sl-SI" dirty="0"/>
              <a:t> glavna sezona pa je od junija do oktobra. Lahko jo imamo vse leto na mizi, če jo pridelujemo tudi v plastenjakih in večkrat sejemo.</a:t>
            </a:r>
          </a:p>
        </p:txBody>
      </p:sp>
      <p:pic>
        <p:nvPicPr>
          <p:cNvPr id="13314" name="Picture 2" descr="Rezultat iskanja slik za sola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0" y="1690688"/>
            <a:ext cx="6755027" cy="505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688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100" name="Picture 4" descr="Rezultat iskanja slik za solatn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8128" y="942994"/>
            <a:ext cx="6574109" cy="493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6351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196" name="Picture 4" descr="Rezultat iskanja slik za solatn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76" y="634185"/>
            <a:ext cx="4471857" cy="447185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zultat iskanja slik za solatni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4025" y="2105712"/>
            <a:ext cx="653115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99623"/>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507</Words>
  <Application>Microsoft Office PowerPoint</Application>
  <PresentationFormat>Širokozaslonsko</PresentationFormat>
  <Paragraphs>18</Paragraphs>
  <Slides>20</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20</vt:i4>
      </vt:variant>
    </vt:vector>
  </HeadingPairs>
  <TitlesOfParts>
    <vt:vector size="28" baseType="lpstr">
      <vt:lpstr>Arial</vt:lpstr>
      <vt:lpstr>Arial</vt:lpstr>
      <vt:lpstr>Bradley Hand ITC</vt:lpstr>
      <vt:lpstr>Calibri</vt:lpstr>
      <vt:lpstr>Calibri Light</vt:lpstr>
      <vt:lpstr>Gabriola</vt:lpstr>
      <vt:lpstr>Merriweather</vt:lpstr>
      <vt:lpstr>Officeova tema</vt:lpstr>
      <vt:lpstr>SOLATNICE IN ŠPINAČNICE</vt:lpstr>
      <vt:lpstr>PowerPointova predstavitev</vt:lpstr>
      <vt:lpstr>PowerPointova predstavitev</vt:lpstr>
      <vt:lpstr>PowerPointova predstavitev</vt:lpstr>
      <vt:lpstr>       RADIČ   SOLATNICE SO RASTLINE, KI JIM JE SKUPNO TO, DA UŽIVAMO LISTE. </vt:lpstr>
      <vt:lpstr>Glavnata solata</vt:lpstr>
      <vt:lpstr>PowerPointova predstavitev</vt:lpstr>
      <vt:lpstr>PowerPointova predstavitev</vt:lpstr>
      <vt:lpstr>PowerPointova predstavitev</vt:lpstr>
      <vt:lpstr>Motovilec</vt:lpstr>
      <vt:lpstr>PowerPointova predstavitev</vt:lpstr>
      <vt:lpstr>PowerPointova predstavitev</vt:lpstr>
      <vt:lpstr>PowerPointova predstavitev</vt:lpstr>
      <vt:lpstr>PowerPointova predstavitev</vt:lpstr>
      <vt:lpstr>RUKOLA</vt:lpstr>
      <vt:lpstr>  Blitva je sezonska zelenjava, razširjena predvsem na sredozemskem območju, sezona pa traja od druge polovice maja do septembra. Zanjo so značilni izrazito dolgi temni listi ter dobro razvita stebla. Celotna rastlina z mladimi listi je primerna predvsem za pripravo solate, bolj zreli listi pa so bolj primerni za kuhanje. </vt:lpstr>
      <vt:lpstr>PowerPointova predstavitev</vt:lpstr>
      <vt:lpstr>Nutricionisti svetujejo, da naj bi koprive bile tudi del našega vsakotedenskega prehranjevanja. Vsaj enkrat na teden jih lahko pripravite na različne načine (uporaba je podobna kot pri špinači in blitvi) in ugotovili boste, da je lahko izjemno prijetnega okusa. S pripravo kopriv boste razveselili brbončice, obenem pa tudi poskrbeli ne le za želodček temveč tudi za vaše zdravje.</vt:lpstr>
      <vt:lpstr>Tudi če nimamo vrta, lahko na okenski polici ali v drugem svetlem in toplem prostoru pridelujemo vrtno krešo. Ker zelo hitro raste, jo sejemo od decembra do februarja vsak teden ali na 10 dni. Za setev so primerne različne posode: nizki krožniki, plastični, malo bolj globoki in tudi druge široke plastične posode, ki jih postavimo na okensko polico.</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SOLATNICE IN ŠPINAČNICE</dc:title>
  <dc:creator>OŠ Ivana Skvarče</dc:creator>
  <cp:lastModifiedBy>HP 4530 Izposoja</cp:lastModifiedBy>
  <cp:revision>8</cp:revision>
  <dcterms:created xsi:type="dcterms:W3CDTF">2017-03-27T11:45:21Z</dcterms:created>
  <dcterms:modified xsi:type="dcterms:W3CDTF">2017-03-28T08:33:28Z</dcterms:modified>
</cp:coreProperties>
</file>