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20E"/>
    <a:srgbClr val="0C600C"/>
    <a:srgbClr val="B43026"/>
    <a:srgbClr val="F2B00C"/>
    <a:srgbClr val="EB6115"/>
    <a:srgbClr val="278622"/>
    <a:srgbClr val="361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7F0E6-E06F-466C-9809-CF54E7316223}" type="datetimeFigureOut">
              <a:rPr lang="sl-SI" smtClean="0"/>
              <a:t>29.11.2016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FB295-E34A-466C-BA66-BDA3D8C652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11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7F0E6-E06F-466C-9809-CF54E7316223}" type="datetimeFigureOut">
              <a:rPr lang="sl-SI" smtClean="0"/>
              <a:t>29.11.2016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FB295-E34A-466C-BA66-BDA3D8C652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3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7F0E6-E06F-466C-9809-CF54E7316223}" type="datetimeFigureOut">
              <a:rPr lang="sl-SI" smtClean="0"/>
              <a:t>29.11.2016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FB295-E34A-466C-BA66-BDA3D8C652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9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7F0E6-E06F-466C-9809-CF54E7316223}" type="datetimeFigureOut">
              <a:rPr lang="sl-SI" smtClean="0"/>
              <a:t>29.11.2016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FB295-E34A-466C-BA66-BDA3D8C652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60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7F0E6-E06F-466C-9809-CF54E7316223}" type="datetimeFigureOut">
              <a:rPr lang="sl-SI" smtClean="0"/>
              <a:t>29.11.2016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FB295-E34A-466C-BA66-BDA3D8C652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11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7F0E6-E06F-466C-9809-CF54E7316223}" type="datetimeFigureOut">
              <a:rPr lang="sl-SI" smtClean="0"/>
              <a:t>29.11.2016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FB295-E34A-466C-BA66-BDA3D8C652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770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7F0E6-E06F-466C-9809-CF54E7316223}" type="datetimeFigureOut">
              <a:rPr lang="sl-SI" smtClean="0"/>
              <a:t>29.11.2016</a:t>
            </a:fld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FB295-E34A-466C-BA66-BDA3D8C652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6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7F0E6-E06F-466C-9809-CF54E7316223}" type="datetimeFigureOut">
              <a:rPr lang="sl-SI" smtClean="0"/>
              <a:t>29.11.2016</a:t>
            </a:fld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FB295-E34A-466C-BA66-BDA3D8C652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45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7F0E6-E06F-466C-9809-CF54E7316223}" type="datetimeFigureOut">
              <a:rPr lang="sl-SI" smtClean="0"/>
              <a:t>29.11.2016</a:t>
            </a:fld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FB295-E34A-466C-BA66-BDA3D8C652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7F0E6-E06F-466C-9809-CF54E7316223}" type="datetimeFigureOut">
              <a:rPr lang="sl-SI" smtClean="0"/>
              <a:t>29.11.2016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FB295-E34A-466C-BA66-BDA3D8C652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38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7F0E6-E06F-466C-9809-CF54E7316223}" type="datetimeFigureOut">
              <a:rPr lang="sl-SI" smtClean="0"/>
              <a:t>29.11.2016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FB295-E34A-466C-BA66-BDA3D8C652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41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18B7F0E6-E06F-466C-9809-CF54E7316223}" type="datetimeFigureOut">
              <a:rPr lang="sl-SI" smtClean="0"/>
              <a:t>29.11.2016</a:t>
            </a:fld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889FB295-E34A-466C-BA66-BDA3D8C652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06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microsoft.com/office/2007/relationships/hdphoto" Target="../media/hdphoto5.wdp"/><Relationship Id="rId4" Type="http://schemas.openxmlformats.org/officeDocument/2006/relationships/image" Target="../media/image6.jpe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microsoft.com/office/2007/relationships/hdphoto" Target="../media/hdphoto9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microsoft.com/office/2007/relationships/hdphoto" Target="../media/hdphoto1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microsoft.com/office/2007/relationships/hdphoto" Target="../media/hdphoto15.wdp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microsoft.com/office/2007/relationships/hdphoto" Target="../media/hdphoto18.wdp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21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7" Type="http://schemas.microsoft.com/office/2007/relationships/hdphoto" Target="../media/hdphoto2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microsoft.com/office/2007/relationships/hdphoto" Target="../media/hdphoto24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685954">
            <a:off x="5394095" y="2522928"/>
            <a:ext cx="3437146" cy="1043833"/>
          </a:xfrm>
        </p:spPr>
        <p:txBody>
          <a:bodyPr>
            <a:normAutofit fontScale="90000"/>
          </a:bodyPr>
          <a:lstStyle/>
          <a:p>
            <a:r>
              <a:rPr lang="sl-SI" sz="4800" b="1" dirty="0">
                <a:solidFill>
                  <a:srgbClr val="7030A0"/>
                </a:solidFill>
                <a:latin typeface="Segoe Print" panose="02000600000000000000" pitchFamily="2" charset="0"/>
              </a:rPr>
              <a:t>PLODOVKE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H="1">
            <a:off x="7596336" y="5517232"/>
            <a:ext cx="401112" cy="197768"/>
          </a:xfrm>
        </p:spPr>
        <p:txBody>
          <a:bodyPr>
            <a:normAutofit fontScale="32500" lnSpcReduction="20000"/>
          </a:bodyPr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563">
            <a:off x="1491949" y="3454352"/>
            <a:ext cx="4020250" cy="27535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3866"/>
            <a:ext cx="3528392" cy="22768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2304256" cy="27651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088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23527" y="1371208"/>
            <a:ext cx="3888432" cy="2686209"/>
          </a:xfrm>
        </p:spPr>
        <p:txBody>
          <a:bodyPr>
            <a:noAutofit/>
          </a:bodyPr>
          <a:lstStyle/>
          <a:p>
            <a:endParaRPr lang="sl-SI" dirty="0">
              <a:solidFill>
                <a:srgbClr val="7030A0"/>
              </a:solidFill>
            </a:endParaRPr>
          </a:p>
          <a:p>
            <a:r>
              <a:rPr lang="sl-SI" sz="2000" dirty="0">
                <a:solidFill>
                  <a:srgbClr val="C00000"/>
                </a:solidFill>
              </a:rPr>
              <a:t>PARADIŽNIK</a:t>
            </a:r>
          </a:p>
          <a:p>
            <a:r>
              <a:rPr lang="sl-SI" sz="2000" b="0" dirty="0">
                <a:solidFill>
                  <a:srgbClr val="C00000"/>
                </a:solidFill>
              </a:rPr>
              <a:t>Kot mnogostransko uporabna rastlina in prilagodljiva vrtnina je paradižnik postal tudi že pomembna rastlina za gojenje v rastlinjakih.</a:t>
            </a:r>
          </a:p>
        </p:txBody>
      </p:sp>
      <p:pic>
        <p:nvPicPr>
          <p:cNvPr id="11" name="Ograda vsebine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46" y="3211335"/>
            <a:ext cx="1832956" cy="2834640"/>
          </a:xfrm>
          <a:effectLst>
            <a:softEdge rad="127000"/>
          </a:effectLst>
        </p:spPr>
      </p:pic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931811" y="985119"/>
            <a:ext cx="3600400" cy="2335084"/>
          </a:xfrm>
        </p:spPr>
        <p:txBody>
          <a:bodyPr>
            <a:normAutofit/>
          </a:bodyPr>
          <a:lstStyle/>
          <a:p>
            <a:r>
              <a:rPr lang="sl-SI" sz="2000" dirty="0">
                <a:solidFill>
                  <a:srgbClr val="0C600C"/>
                </a:solidFill>
              </a:rPr>
              <a:t>PAPRIKA</a:t>
            </a:r>
          </a:p>
          <a:p>
            <a:r>
              <a:rPr lang="sl-SI" sz="2000" b="0" dirty="0">
                <a:solidFill>
                  <a:srgbClr val="0C600C"/>
                </a:solidFill>
              </a:rPr>
              <a:t>Ta zanimiva vrtnina je znana v najrazličnejših barvah. Rdeča paprika je neredko zelena paprika. Tako dobi plod tudi nekaj več arome.</a:t>
            </a:r>
          </a:p>
        </p:txBody>
      </p:sp>
      <p:pic>
        <p:nvPicPr>
          <p:cNvPr id="12" name="Ograda vsebine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591">
            <a:off x="450725" y="175771"/>
            <a:ext cx="2161044" cy="1618697"/>
          </a:xfrm>
          <a:effectLst>
            <a:softEdge rad="127000"/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977">
            <a:off x="4579468" y="4039709"/>
            <a:ext cx="2463324" cy="14278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378">
            <a:off x="2079128" y="4451994"/>
            <a:ext cx="2338355" cy="175150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433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6016" y="3717032"/>
            <a:ext cx="3528392" cy="2448272"/>
          </a:xfrm>
        </p:spPr>
        <p:txBody>
          <a:bodyPr>
            <a:normAutofit/>
          </a:bodyPr>
          <a:lstStyle/>
          <a:p>
            <a:r>
              <a:rPr lang="sl-SI" sz="2000" b="1" dirty="0">
                <a:solidFill>
                  <a:srgbClr val="7030A0"/>
                </a:solidFill>
              </a:rPr>
              <a:t>JAJČEVEC</a:t>
            </a:r>
            <a:r>
              <a:rPr lang="sl-SI" sz="2000" dirty="0">
                <a:solidFill>
                  <a:srgbClr val="7030A0"/>
                </a:solidFill>
              </a:rPr>
              <a:t/>
            </a:r>
            <a:br>
              <a:rPr lang="sl-SI" sz="2000" dirty="0">
                <a:solidFill>
                  <a:srgbClr val="7030A0"/>
                </a:solidFill>
              </a:rPr>
            </a:br>
            <a:r>
              <a:rPr lang="sl-SI" sz="2000" dirty="0">
                <a:solidFill>
                  <a:srgbClr val="7030A0"/>
                </a:solidFill>
              </a:rPr>
              <a:t>Jajčevec gojimo v zmernih predelih kot enoletnico. Potrebuje veliko toplote. Če ga gojimo na prostem, mora biti na najtoplejših in zavetnih prostorih.</a:t>
            </a: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1730">
            <a:off x="1590614" y="3378703"/>
            <a:ext cx="2724302" cy="2664295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168352" cy="2385439"/>
          </a:xfrm>
          <a:effectLst>
            <a:softEdge rad="63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253">
            <a:off x="4746383" y="708725"/>
            <a:ext cx="3467657" cy="259739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9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9447" y="3783444"/>
            <a:ext cx="3409151" cy="2376264"/>
          </a:xfrm>
        </p:spPr>
        <p:txBody>
          <a:bodyPr>
            <a:noAutofit/>
          </a:bodyPr>
          <a:lstStyle/>
          <a:p>
            <a:r>
              <a:rPr lang="sl-SI" sz="2000" b="1" dirty="0">
                <a:solidFill>
                  <a:srgbClr val="0C600C"/>
                </a:solidFill>
              </a:rPr>
              <a:t>KUMARE</a:t>
            </a:r>
            <a:r>
              <a:rPr lang="sl-SI" sz="2000" dirty="0">
                <a:solidFill>
                  <a:srgbClr val="0C600C"/>
                </a:solidFill>
              </a:rPr>
              <a:t/>
            </a:r>
            <a:br>
              <a:rPr lang="sl-SI" sz="2000" dirty="0">
                <a:solidFill>
                  <a:srgbClr val="0C600C"/>
                </a:solidFill>
              </a:rPr>
            </a:br>
            <a:r>
              <a:rPr lang="sl-SI" sz="2000" dirty="0">
                <a:solidFill>
                  <a:srgbClr val="0C600C"/>
                </a:solidFill>
              </a:rPr>
              <a:t>Kumare potrebujejo močno gnojena tla. Lahko jo gojimo na vigvamih iz kolov, da tako prihranimo veliko prostora. Lahko jo pridelujemo na prostem ali v rastlinjaku.</a:t>
            </a: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033">
            <a:off x="5254029" y="726653"/>
            <a:ext cx="2662794" cy="2662794"/>
          </a:xfrm>
          <a:effectLst>
            <a:softEdge rad="63500"/>
          </a:effectLst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862064" cy="2146548"/>
          </a:xfrm>
          <a:effectLst>
            <a:softEdge rad="63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637">
            <a:off x="1712951" y="3413742"/>
            <a:ext cx="3528392" cy="235226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258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0" y="3356992"/>
            <a:ext cx="4392488" cy="2808312"/>
          </a:xfrm>
        </p:spPr>
        <p:txBody>
          <a:bodyPr>
            <a:normAutofit/>
          </a:bodyPr>
          <a:lstStyle/>
          <a:p>
            <a:r>
              <a:rPr lang="sl-SI" sz="2000" b="1" dirty="0">
                <a:solidFill>
                  <a:srgbClr val="0C600C"/>
                </a:solidFill>
              </a:rPr>
              <a:t>BUČKE</a:t>
            </a:r>
            <a:r>
              <a:rPr lang="sl-SI" sz="2000" dirty="0">
                <a:solidFill>
                  <a:srgbClr val="0C600C"/>
                </a:solidFill>
              </a:rPr>
              <a:t/>
            </a:r>
            <a:br>
              <a:rPr lang="sl-SI" sz="2000" dirty="0">
                <a:solidFill>
                  <a:srgbClr val="0C600C"/>
                </a:solidFill>
              </a:rPr>
            </a:br>
            <a:r>
              <a:rPr lang="sl-SI" sz="2000" dirty="0">
                <a:solidFill>
                  <a:srgbClr val="0C600C"/>
                </a:solidFill>
              </a:rPr>
              <a:t>Bučke </a:t>
            </a:r>
            <a:r>
              <a:rPr lang="sl-SI" sz="2000">
                <a:solidFill>
                  <a:srgbClr val="0C600C"/>
                </a:solidFill>
              </a:rPr>
              <a:t>ali cukini </a:t>
            </a:r>
            <a:r>
              <a:rPr lang="sl-SI" sz="2000" dirty="0">
                <a:solidFill>
                  <a:srgbClr val="0C600C"/>
                </a:solidFill>
              </a:rPr>
              <a:t>so preprosto navadne buče, </a:t>
            </a:r>
            <a:r>
              <a:rPr lang="sl-SI" sz="2000">
                <a:solidFill>
                  <a:srgbClr val="0C600C"/>
                </a:solidFill>
              </a:rPr>
              <a:t>ki jih </a:t>
            </a:r>
            <a:r>
              <a:rPr lang="sl-SI" sz="2000" dirty="0">
                <a:solidFill>
                  <a:srgbClr val="0C600C"/>
                </a:solidFill>
              </a:rPr>
              <a:t>potrgamo mlade. Lahko so zelene, progaste… Mlade plodove redno pobiramo, ker rastline tako spodbujamo k še večji rodnosti.</a:t>
            </a: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6972">
            <a:off x="993530" y="623086"/>
            <a:ext cx="2615133" cy="1961350"/>
          </a:xfrm>
          <a:effectLst>
            <a:softEdge rad="63500"/>
          </a:effectLst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57" y="3386438"/>
            <a:ext cx="3160419" cy="2103115"/>
          </a:xfrm>
          <a:effectLst>
            <a:softEdge rad="63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18116"/>
            <a:ext cx="3276972" cy="21727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248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0" y="3284984"/>
            <a:ext cx="4000408" cy="3121416"/>
          </a:xfrm>
        </p:spPr>
        <p:txBody>
          <a:bodyPr>
            <a:normAutofit/>
          </a:bodyPr>
          <a:lstStyle/>
          <a:p>
            <a:r>
              <a:rPr lang="sl-SI" sz="2000" b="1" dirty="0">
                <a:solidFill>
                  <a:srgbClr val="EB6115"/>
                </a:solidFill>
              </a:rPr>
              <a:t>BUČE</a:t>
            </a:r>
            <a:r>
              <a:rPr lang="sl-SI" sz="2000" dirty="0">
                <a:solidFill>
                  <a:srgbClr val="EB6115"/>
                </a:solidFill>
              </a:rPr>
              <a:t/>
            </a:r>
            <a:br>
              <a:rPr lang="sl-SI" sz="2000" dirty="0">
                <a:solidFill>
                  <a:srgbClr val="EB6115"/>
                </a:solidFill>
              </a:rPr>
            </a:br>
            <a:r>
              <a:rPr lang="sl-SI" sz="2000" dirty="0">
                <a:solidFill>
                  <a:srgbClr val="EB6115"/>
                </a:solidFill>
              </a:rPr>
              <a:t>Ker jedilne buče dolgo rastejo in počasi dozorevajo, jih je najbolje gojiti v toplejših predelih. Vse jedilne buče lahko shranimo. Uporabljamo jih tudi za noč čarovnic.</a:t>
            </a: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1" t="10302" r="3954" b="10287"/>
          <a:stretch/>
        </p:blipFill>
        <p:spPr>
          <a:xfrm>
            <a:off x="4932039" y="908720"/>
            <a:ext cx="3168353" cy="1944216"/>
          </a:xfrm>
          <a:effectLst>
            <a:softEdge rad="63500"/>
          </a:effectLst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381">
            <a:off x="869150" y="852578"/>
            <a:ext cx="3462681" cy="2304256"/>
          </a:xfrm>
          <a:effectLst>
            <a:softEdge rad="1270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28" y="3739994"/>
            <a:ext cx="2952328" cy="22113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459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40" y="2780926"/>
            <a:ext cx="3672408" cy="3600401"/>
          </a:xfrm>
        </p:spPr>
        <p:txBody>
          <a:bodyPr>
            <a:normAutofit/>
          </a:bodyPr>
          <a:lstStyle/>
          <a:p>
            <a:r>
              <a:rPr lang="sl-SI" sz="2000" b="1" dirty="0">
                <a:solidFill>
                  <a:srgbClr val="FB620E"/>
                </a:solidFill>
              </a:rPr>
              <a:t>MELONE</a:t>
            </a:r>
            <a:r>
              <a:rPr lang="sl-SI" sz="2000" dirty="0">
                <a:solidFill>
                  <a:srgbClr val="FB620E"/>
                </a:solidFill>
              </a:rPr>
              <a:t/>
            </a:r>
            <a:br>
              <a:rPr lang="sl-SI" sz="2000" dirty="0">
                <a:solidFill>
                  <a:srgbClr val="FB620E"/>
                </a:solidFill>
              </a:rPr>
            </a:br>
            <a:r>
              <a:rPr lang="sl-SI" sz="2000" dirty="0">
                <a:solidFill>
                  <a:srgbClr val="FB620E"/>
                </a:solidFill>
              </a:rPr>
              <a:t>Novejše, hitro dozorevajoče  sorte melone ali dinje pridobivajo pod plastiko ali na prostem v toplejših podnebjih. Potrebuje veliko vode in jo uživamo svežo.</a:t>
            </a: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816424" cy="2453415"/>
          </a:xfrm>
          <a:effectLst>
            <a:softEdge rad="63500"/>
          </a:effectLst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982">
            <a:off x="1616478" y="3366554"/>
            <a:ext cx="3320337" cy="2433224"/>
          </a:xfrm>
          <a:effectLst>
            <a:softEdge rad="63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646">
            <a:off x="5070741" y="621090"/>
            <a:ext cx="3417344" cy="187220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983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4048" y="3573016"/>
            <a:ext cx="3672408" cy="2304256"/>
          </a:xfrm>
        </p:spPr>
        <p:txBody>
          <a:bodyPr>
            <a:noAutofit/>
          </a:bodyPr>
          <a:lstStyle/>
          <a:p>
            <a:r>
              <a:rPr lang="sl-SI" sz="2000" b="1" dirty="0">
                <a:solidFill>
                  <a:srgbClr val="B43026"/>
                </a:solidFill>
              </a:rPr>
              <a:t>ČILI</a:t>
            </a:r>
            <a:r>
              <a:rPr lang="sl-SI" sz="2000" dirty="0">
                <a:solidFill>
                  <a:srgbClr val="B43026"/>
                </a:solidFill>
              </a:rPr>
              <a:t/>
            </a:r>
            <a:br>
              <a:rPr lang="sl-SI" sz="2000" dirty="0">
                <a:solidFill>
                  <a:srgbClr val="B43026"/>
                </a:solidFill>
              </a:rPr>
            </a:br>
            <a:r>
              <a:rPr lang="sl-SI" sz="2000" dirty="0">
                <a:solidFill>
                  <a:srgbClr val="B43026"/>
                </a:solidFill>
              </a:rPr>
              <a:t>Čili je po okusu ostra začimba, pridobivajo jih iz drobnih plodov istoimenske grmičaste tropske vrste paprik. Plodovi so lahko rdeče, oranžne, rumene… barve.</a:t>
            </a: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73016"/>
            <a:ext cx="3060153" cy="2292161"/>
          </a:xfrm>
          <a:effectLst>
            <a:softEdge rad="63500"/>
          </a:effectLst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19" y="620688"/>
            <a:ext cx="3672408" cy="2030769"/>
          </a:xfrm>
          <a:effectLst>
            <a:softEdge rad="63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136">
            <a:off x="800009" y="441637"/>
            <a:ext cx="2541352" cy="238887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500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2244</Template>
  <TotalTime>786</TotalTime>
  <Words>52</Words>
  <Application>Microsoft Office PowerPoint</Application>
  <PresentationFormat>Diaprojekcija na zaslonu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Diseño predeterminado</vt:lpstr>
      <vt:lpstr>PLODOVKE</vt:lpstr>
      <vt:lpstr>PowerPointova predstavitev</vt:lpstr>
      <vt:lpstr>JAJČEVEC Jajčevec gojimo v zmernih predelih kot enoletnico. Potrebuje veliko toplote. Če ga gojimo na prostem, mora biti na najtoplejših in zavetnih prostorih.</vt:lpstr>
      <vt:lpstr>KUMARE Kumare potrebujejo močno gnojena tla. Lahko jo gojimo na vigvamih iz kolov, da tako prihranimo veliko prostora. Lahko jo pridelujemo na prostem ali v rastlinjaku.</vt:lpstr>
      <vt:lpstr>BUČKE Bučke ali cukini so preprosto navadne buče, ki jih potrgamo mlade. Lahko so zelene, progaste… Mlade plodove redno pobiramo, ker rastline tako spodbujamo k še večji rodnosti.</vt:lpstr>
      <vt:lpstr>BUČE Ker jedilne buče dolgo rastejo in počasi dozorevajo, jih je najbolje gojiti v toplejših predelih. Vse jedilne buče lahko shranimo. Uporabljamo jih tudi za noč čarovnic.</vt:lpstr>
      <vt:lpstr>MELONE Novejše, hitro dozorevajoče  sorte melone ali dinje pridobivajo pod plastiko ali na prostem v toplejših podnebjih. Potrebuje veliko vode in jo uživamo svežo.</vt:lpstr>
      <vt:lpstr>ČILI Čili je po okusu ostra začimba, pridobivajo jih iz drobnih plodov istoimenske grmičaste tropske vrste paprik. Plodovi so lahko rdeče, oranžne, rumene… barve.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PLODOVKE</dc:title>
  <dc:creator>maks2004</dc:creator>
  <cp:lastModifiedBy>Windows User</cp:lastModifiedBy>
  <cp:revision>20</cp:revision>
  <dcterms:created xsi:type="dcterms:W3CDTF">2016-11-19T12:06:24Z</dcterms:created>
  <dcterms:modified xsi:type="dcterms:W3CDTF">2016-11-29T07:07:50Z</dcterms:modified>
</cp:coreProperties>
</file>