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62" r:id="rId5"/>
    <p:sldId id="263" r:id="rId6"/>
    <p:sldId id="259" r:id="rId7"/>
    <p:sldId id="260" r:id="rId8"/>
    <p:sldId id="261" r:id="rId9"/>
    <p:sldId id="264" r:id="rId10"/>
    <p:sldId id="265" r:id="rId11"/>
    <p:sldId id="266" r:id="rId12"/>
    <p:sldId id="268" r:id="rId1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875" autoAdjust="0"/>
  </p:normalViewPr>
  <p:slideViewPr>
    <p:cSldViewPr>
      <p:cViewPr>
        <p:scale>
          <a:sx n="90" d="100"/>
          <a:sy n="90" d="100"/>
        </p:scale>
        <p:origin x="-648" y="58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EFDA99-A94D-4F7E-A5F4-600C06C6DA0E}" type="datetimeFigureOut">
              <a:rPr lang="sl-SI" smtClean="0"/>
              <a:pPr/>
              <a:t>21.1.2015</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BFC7C9-9B61-4C3D-ACD5-B35F019F24E6}" type="slidenum">
              <a:rPr lang="sl-SI" smtClean="0"/>
              <a:pPr/>
              <a:t>‹#›</a:t>
            </a:fld>
            <a:endParaRPr lang="sl-SI"/>
          </a:p>
        </p:txBody>
      </p:sp>
    </p:spTree>
    <p:extLst>
      <p:ext uri="{BB962C8B-B14F-4D97-AF65-F5344CB8AC3E}">
        <p14:creationId xmlns="" xmlns:p14="http://schemas.microsoft.com/office/powerpoint/2010/main" val="35316815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37E42205-1D70-4B7B-A8B6-5DBC67FF4757}" type="datetimeFigureOut">
              <a:rPr lang="sl-SI" smtClean="0"/>
              <a:pPr/>
              <a:t>21.1.2015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345064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7E42205-1D70-4B7B-A8B6-5DBC67FF4757}" type="datetimeFigureOut">
              <a:rPr lang="sl-SI" smtClean="0"/>
              <a:pPr/>
              <a:t>21.1.2015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70079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7E42205-1D70-4B7B-A8B6-5DBC67FF4757}" type="datetimeFigureOut">
              <a:rPr lang="sl-SI" smtClean="0"/>
              <a:pPr/>
              <a:t>21.1.2015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372767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7E42205-1D70-4B7B-A8B6-5DBC67FF4757}" type="datetimeFigureOut">
              <a:rPr lang="sl-SI" smtClean="0"/>
              <a:pPr/>
              <a:t>21.1.2015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196578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37E42205-1D70-4B7B-A8B6-5DBC67FF4757}" type="datetimeFigureOut">
              <a:rPr lang="sl-SI" smtClean="0"/>
              <a:pPr/>
              <a:t>21.1.2015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217005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37E42205-1D70-4B7B-A8B6-5DBC67FF4757}" type="datetimeFigureOut">
              <a:rPr lang="sl-SI" smtClean="0"/>
              <a:pPr/>
              <a:t>21.1.2015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260451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37E42205-1D70-4B7B-A8B6-5DBC67FF4757}" type="datetimeFigureOut">
              <a:rPr lang="sl-SI" smtClean="0"/>
              <a:pPr/>
              <a:t>21.1.2015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106407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37E42205-1D70-4B7B-A8B6-5DBC67FF4757}" type="datetimeFigureOut">
              <a:rPr lang="sl-SI" smtClean="0"/>
              <a:pPr/>
              <a:t>21.1.2015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25283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37E42205-1D70-4B7B-A8B6-5DBC67FF4757}" type="datetimeFigureOut">
              <a:rPr lang="sl-SI" smtClean="0"/>
              <a:pPr/>
              <a:t>21.1.2015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379131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37E42205-1D70-4B7B-A8B6-5DBC67FF4757}" type="datetimeFigureOut">
              <a:rPr lang="sl-SI" smtClean="0"/>
              <a:pPr/>
              <a:t>21.1.2015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34676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37E42205-1D70-4B7B-A8B6-5DBC67FF4757}" type="datetimeFigureOut">
              <a:rPr lang="sl-SI" smtClean="0"/>
              <a:pPr/>
              <a:t>21.1.2015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152991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42205-1D70-4B7B-A8B6-5DBC67FF4757}" type="datetimeFigureOut">
              <a:rPr lang="sl-SI" smtClean="0"/>
              <a:pPr/>
              <a:t>21.1.2015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EB80D-A67E-427C-B709-B39BB7697D28}" type="slidenum">
              <a:rPr lang="sl-SI" smtClean="0"/>
              <a:pPr/>
              <a:t>‹#›</a:t>
            </a:fld>
            <a:endParaRPr lang="sl-SI"/>
          </a:p>
        </p:txBody>
      </p:sp>
    </p:spTree>
    <p:extLst>
      <p:ext uri="{BB962C8B-B14F-4D97-AF65-F5344CB8AC3E}">
        <p14:creationId xmlns="" xmlns:p14="http://schemas.microsoft.com/office/powerpoint/2010/main" val="339678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827584" y="764704"/>
            <a:ext cx="3600400" cy="963538"/>
          </a:xfrm>
        </p:spPr>
        <p:style>
          <a:lnRef idx="0">
            <a:schemeClr val="accent6"/>
          </a:lnRef>
          <a:fillRef idx="3">
            <a:schemeClr val="accent6"/>
          </a:fillRef>
          <a:effectRef idx="3">
            <a:schemeClr val="accent6"/>
          </a:effectRef>
          <a:fontRef idx="minor">
            <a:schemeClr val="lt1"/>
          </a:fontRef>
        </p:style>
        <p:txBody>
          <a:bodyPr/>
          <a:lstStyle/>
          <a:p>
            <a:r>
              <a:rPr lang="sl-SI" dirty="0" smtClean="0">
                <a:latin typeface="Aharoni" panose="02010803020104030203" pitchFamily="2" charset="-79"/>
                <a:cs typeface="Aharoni" panose="02010803020104030203" pitchFamily="2" charset="-79"/>
              </a:rPr>
              <a:t>LJUBLJANA</a:t>
            </a:r>
            <a:endParaRPr lang="sl-SI" dirty="0">
              <a:latin typeface="Aharoni" panose="02010803020104030203" pitchFamily="2" charset="-79"/>
              <a:cs typeface="Aharoni" panose="02010803020104030203" pitchFamily="2" charset="-79"/>
            </a:endParaRPr>
          </a:p>
        </p:txBody>
      </p:sp>
      <p:sp>
        <p:nvSpPr>
          <p:cNvPr id="3" name="Podnaslov 2"/>
          <p:cNvSpPr>
            <a:spLocks noGrp="1"/>
          </p:cNvSpPr>
          <p:nvPr>
            <p:ph type="subTitle" idx="1"/>
          </p:nvPr>
        </p:nvSpPr>
        <p:spPr>
          <a:xfrm>
            <a:off x="827584" y="1772816"/>
            <a:ext cx="3600400" cy="792088"/>
          </a:xfrm>
        </p:spPr>
        <p:style>
          <a:lnRef idx="2">
            <a:schemeClr val="accent6"/>
          </a:lnRef>
          <a:fillRef idx="1">
            <a:schemeClr val="lt1"/>
          </a:fillRef>
          <a:effectRef idx="0">
            <a:schemeClr val="accent6"/>
          </a:effectRef>
          <a:fontRef idx="minor">
            <a:schemeClr val="dk1"/>
          </a:fontRef>
        </p:style>
        <p:txBody>
          <a:bodyPr>
            <a:normAutofit fontScale="92500"/>
          </a:bodyPr>
          <a:lstStyle/>
          <a:p>
            <a:r>
              <a:rPr lang="sl-SI" sz="4000" dirty="0" smtClean="0">
                <a:solidFill>
                  <a:schemeClr val="tx1"/>
                </a:solidFill>
                <a:latin typeface="Aharoni" panose="02010803020104030203" pitchFamily="2" charset="-79"/>
                <a:cs typeface="Aharoni" panose="02010803020104030203" pitchFamily="2" charset="-79"/>
              </a:rPr>
              <a:t>In </a:t>
            </a:r>
            <a:r>
              <a:rPr lang="sl-SI" sz="4000" dirty="0" err="1" smtClean="0">
                <a:solidFill>
                  <a:schemeClr val="tx1"/>
                </a:solidFill>
                <a:latin typeface="Aharoni" panose="02010803020104030203" pitchFamily="2" charset="-79"/>
                <a:cs typeface="Aharoni" panose="02010803020104030203" pitchFamily="2" charset="-79"/>
              </a:rPr>
              <a:t>your</a:t>
            </a:r>
            <a:r>
              <a:rPr lang="sl-SI" sz="4000" dirty="0" smtClean="0">
                <a:solidFill>
                  <a:schemeClr val="tx1"/>
                </a:solidFill>
                <a:latin typeface="Aharoni" panose="02010803020104030203" pitchFamily="2" charset="-79"/>
                <a:cs typeface="Aharoni" panose="02010803020104030203" pitchFamily="2" charset="-79"/>
              </a:rPr>
              <a:t> </a:t>
            </a:r>
            <a:r>
              <a:rPr lang="sl-SI" sz="4000" dirty="0" err="1" smtClean="0">
                <a:solidFill>
                  <a:schemeClr val="tx1"/>
                </a:solidFill>
                <a:latin typeface="Aharoni" panose="02010803020104030203" pitchFamily="2" charset="-79"/>
                <a:cs typeface="Aharoni" panose="02010803020104030203" pitchFamily="2" charset="-79"/>
              </a:rPr>
              <a:t>pocket</a:t>
            </a:r>
            <a:endParaRPr lang="sl-SI" sz="4000" dirty="0">
              <a:solidFill>
                <a:schemeClr val="tx1"/>
              </a:solidFill>
              <a:latin typeface="Aharoni" panose="02010803020104030203" pitchFamily="2" charset="-79"/>
              <a:cs typeface="Aharoni" panose="02010803020104030203" pitchFamily="2" charset="-79"/>
            </a:endParaRPr>
          </a:p>
        </p:txBody>
      </p:sp>
      <p:sp>
        <p:nvSpPr>
          <p:cNvPr id="4" name="PoljeZBesedilom 3"/>
          <p:cNvSpPr txBox="1"/>
          <p:nvPr/>
        </p:nvSpPr>
        <p:spPr>
          <a:xfrm>
            <a:off x="0" y="-2588"/>
            <a:ext cx="9144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sl-SI" sz="2000" b="1" dirty="0" err="1" smtClean="0">
                <a:solidFill>
                  <a:schemeClr val="tx1"/>
                </a:solidFill>
                <a:latin typeface="+mj-lt"/>
                <a:cs typeface="Aharoni" panose="02010803020104030203" pitchFamily="2" charset="-79"/>
              </a:rPr>
              <a:t>All</a:t>
            </a:r>
            <a:r>
              <a:rPr lang="sl-SI" sz="2000" b="1" dirty="0" smtClean="0">
                <a:solidFill>
                  <a:schemeClr val="tx1"/>
                </a:solidFill>
                <a:latin typeface="+mj-lt"/>
                <a:cs typeface="Aharoni" panose="02010803020104030203" pitchFamily="2" charset="-79"/>
              </a:rPr>
              <a:t> </a:t>
            </a:r>
            <a:r>
              <a:rPr lang="sl-SI" sz="2000" b="1" dirty="0" err="1" smtClean="0">
                <a:solidFill>
                  <a:schemeClr val="tx1"/>
                </a:solidFill>
                <a:latin typeface="+mj-lt"/>
                <a:cs typeface="Aharoni" panose="02010803020104030203" pitchFamily="2" charset="-79"/>
              </a:rPr>
              <a:t>you</a:t>
            </a:r>
            <a:r>
              <a:rPr lang="sl-SI" sz="2000" b="1" dirty="0" smtClean="0">
                <a:solidFill>
                  <a:schemeClr val="tx1"/>
                </a:solidFill>
                <a:latin typeface="+mj-lt"/>
                <a:cs typeface="Aharoni" panose="02010803020104030203" pitchFamily="2" charset="-79"/>
              </a:rPr>
              <a:t> </a:t>
            </a:r>
            <a:r>
              <a:rPr lang="sl-SI" sz="2000" b="1" dirty="0" err="1" smtClean="0">
                <a:solidFill>
                  <a:schemeClr val="tx1"/>
                </a:solidFill>
                <a:latin typeface="+mj-lt"/>
                <a:cs typeface="Aharoni" panose="02010803020104030203" pitchFamily="2" charset="-79"/>
              </a:rPr>
              <a:t>need</a:t>
            </a:r>
            <a:r>
              <a:rPr lang="sl-SI" sz="2000" b="1" dirty="0" smtClean="0">
                <a:solidFill>
                  <a:schemeClr val="tx1"/>
                </a:solidFill>
                <a:latin typeface="+mj-lt"/>
                <a:cs typeface="Aharoni" panose="02010803020104030203" pitchFamily="2" charset="-79"/>
              </a:rPr>
              <a:t> to </a:t>
            </a:r>
            <a:r>
              <a:rPr lang="sl-SI" sz="2000" b="1" dirty="0" err="1" smtClean="0">
                <a:solidFill>
                  <a:schemeClr val="tx1"/>
                </a:solidFill>
                <a:latin typeface="+mj-lt"/>
                <a:cs typeface="Aharoni" panose="02010803020104030203" pitchFamily="2" charset="-79"/>
              </a:rPr>
              <a:t>know</a:t>
            </a:r>
            <a:r>
              <a:rPr lang="sl-SI" sz="2000" b="1" dirty="0" smtClean="0">
                <a:solidFill>
                  <a:schemeClr val="tx1"/>
                </a:solidFill>
                <a:latin typeface="+mj-lt"/>
                <a:cs typeface="Aharoni" panose="02010803020104030203" pitchFamily="2" charset="-79"/>
              </a:rPr>
              <a:t> </a:t>
            </a:r>
            <a:r>
              <a:rPr lang="sl-SI" sz="2000" b="1" dirty="0" err="1" smtClean="0">
                <a:solidFill>
                  <a:schemeClr val="tx1"/>
                </a:solidFill>
                <a:latin typeface="+mj-lt"/>
                <a:cs typeface="Aharoni" panose="02010803020104030203" pitchFamily="2" charset="-79"/>
              </a:rPr>
              <a:t>about</a:t>
            </a:r>
            <a:r>
              <a:rPr lang="sl-SI" sz="2000" b="1" dirty="0" smtClean="0">
                <a:solidFill>
                  <a:schemeClr val="tx1"/>
                </a:solidFill>
                <a:latin typeface="+mj-lt"/>
                <a:cs typeface="Aharoni" panose="02010803020104030203" pitchFamily="2" charset="-79"/>
              </a:rPr>
              <a:t> </a:t>
            </a:r>
            <a:r>
              <a:rPr lang="sl-SI" sz="2000" b="1" dirty="0" err="1" smtClean="0">
                <a:solidFill>
                  <a:schemeClr val="tx1"/>
                </a:solidFill>
                <a:latin typeface="+mj-lt"/>
                <a:cs typeface="Aharoni" panose="02010803020104030203" pitchFamily="2" charset="-79"/>
              </a:rPr>
              <a:t>where</a:t>
            </a:r>
            <a:r>
              <a:rPr lang="sl-SI" sz="2000" b="1" dirty="0" smtClean="0">
                <a:solidFill>
                  <a:schemeClr val="tx1"/>
                </a:solidFill>
                <a:latin typeface="+mj-lt"/>
                <a:cs typeface="Aharoni" panose="02010803020104030203" pitchFamily="2" charset="-79"/>
              </a:rPr>
              <a:t> to </a:t>
            </a:r>
            <a:r>
              <a:rPr lang="sl-SI" sz="2000" b="1" dirty="0" err="1" smtClean="0">
                <a:solidFill>
                  <a:schemeClr val="tx1"/>
                </a:solidFill>
                <a:latin typeface="+mj-lt"/>
                <a:cs typeface="Aharoni" panose="02010803020104030203" pitchFamily="2" charset="-79"/>
              </a:rPr>
              <a:t>sleep</a:t>
            </a:r>
            <a:r>
              <a:rPr lang="sl-SI" sz="2000" b="1" dirty="0" smtClean="0">
                <a:solidFill>
                  <a:schemeClr val="tx1"/>
                </a:solidFill>
                <a:latin typeface="+mj-lt"/>
                <a:cs typeface="Aharoni" panose="02010803020104030203" pitchFamily="2" charset="-79"/>
              </a:rPr>
              <a:t>,</a:t>
            </a:r>
            <a:r>
              <a:rPr lang="sl-SI" sz="2000" b="1" dirty="0" err="1" smtClean="0">
                <a:solidFill>
                  <a:schemeClr val="tx1"/>
                </a:solidFill>
                <a:latin typeface="+mj-lt"/>
                <a:cs typeface="Aharoni" panose="02010803020104030203" pitchFamily="2" charset="-79"/>
              </a:rPr>
              <a:t>eat</a:t>
            </a:r>
            <a:r>
              <a:rPr lang="sl-SI" sz="2000" b="1" dirty="0" smtClean="0">
                <a:solidFill>
                  <a:schemeClr val="tx1"/>
                </a:solidFill>
                <a:latin typeface="+mj-lt"/>
                <a:cs typeface="Aharoni" panose="02010803020104030203" pitchFamily="2" charset="-79"/>
              </a:rPr>
              <a:t>, </a:t>
            </a:r>
            <a:r>
              <a:rPr lang="sl-SI" sz="2000" b="1" dirty="0" err="1" smtClean="0">
                <a:solidFill>
                  <a:schemeClr val="tx1"/>
                </a:solidFill>
                <a:latin typeface="+mj-lt"/>
                <a:cs typeface="Aharoni" panose="02010803020104030203" pitchFamily="2" charset="-79"/>
              </a:rPr>
              <a:t>visit</a:t>
            </a:r>
            <a:r>
              <a:rPr lang="sl-SI" sz="2000" b="1" dirty="0" smtClean="0">
                <a:solidFill>
                  <a:schemeClr val="tx1"/>
                </a:solidFill>
                <a:latin typeface="+mj-lt"/>
                <a:cs typeface="Aharoni" panose="02010803020104030203" pitchFamily="2" charset="-79"/>
              </a:rPr>
              <a:t> </a:t>
            </a:r>
            <a:r>
              <a:rPr lang="sl-SI" sz="2000" b="1" dirty="0" err="1" smtClean="0">
                <a:solidFill>
                  <a:schemeClr val="tx1"/>
                </a:solidFill>
                <a:latin typeface="+mj-lt"/>
                <a:cs typeface="Aharoni" panose="02010803020104030203" pitchFamily="2" charset="-79"/>
              </a:rPr>
              <a:t>and</a:t>
            </a:r>
            <a:r>
              <a:rPr lang="sl-SI" sz="2000" b="1" dirty="0" smtClean="0">
                <a:solidFill>
                  <a:schemeClr val="tx1"/>
                </a:solidFill>
                <a:latin typeface="+mj-lt"/>
                <a:cs typeface="Aharoni" panose="02010803020104030203" pitchFamily="2" charset="-79"/>
              </a:rPr>
              <a:t> </a:t>
            </a:r>
            <a:r>
              <a:rPr lang="sl-SI" sz="2000" b="1" dirty="0" err="1" smtClean="0">
                <a:solidFill>
                  <a:schemeClr val="tx1"/>
                </a:solidFill>
                <a:latin typeface="+mj-lt"/>
                <a:cs typeface="Aharoni" panose="02010803020104030203" pitchFamily="2" charset="-79"/>
              </a:rPr>
              <a:t>enjoy</a:t>
            </a:r>
            <a:endParaRPr lang="sl-SI" sz="2000" b="1" dirty="0">
              <a:solidFill>
                <a:schemeClr val="tx1"/>
              </a:solidFill>
              <a:latin typeface="+mj-lt"/>
              <a:cs typeface="Aharoni" panose="02010803020104030203" pitchFamily="2" charset="-79"/>
            </a:endParaRPr>
          </a:p>
        </p:txBody>
      </p:sp>
      <p:sp>
        <p:nvSpPr>
          <p:cNvPr id="5" name="Pravokotnik 4"/>
          <p:cNvSpPr/>
          <p:nvPr/>
        </p:nvSpPr>
        <p:spPr>
          <a:xfrm>
            <a:off x="6660232" y="584679"/>
            <a:ext cx="2304256" cy="104412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sl-SI" dirty="0" smtClean="0">
                <a:latin typeface="Agency FB" panose="020B0503020202020204" pitchFamily="34" charset="0"/>
              </a:rPr>
              <a:t>Aljana Smajlović, </a:t>
            </a:r>
            <a:br>
              <a:rPr lang="sl-SI" dirty="0" smtClean="0">
                <a:latin typeface="Agency FB" panose="020B0503020202020204" pitchFamily="34" charset="0"/>
              </a:rPr>
            </a:br>
            <a:r>
              <a:rPr lang="sl-SI" dirty="0" smtClean="0">
                <a:latin typeface="Agency FB" panose="020B0503020202020204" pitchFamily="34" charset="0"/>
              </a:rPr>
              <a:t>Katarina Brezovar,</a:t>
            </a:r>
            <a:br>
              <a:rPr lang="sl-SI" dirty="0" smtClean="0">
                <a:latin typeface="Agency FB" panose="020B0503020202020204" pitchFamily="34" charset="0"/>
              </a:rPr>
            </a:br>
            <a:r>
              <a:rPr lang="sl-SI" dirty="0" smtClean="0">
                <a:latin typeface="Agency FB" panose="020B0503020202020204" pitchFamily="34" charset="0"/>
              </a:rPr>
              <a:t>Janez Gošte,</a:t>
            </a:r>
          </a:p>
          <a:p>
            <a:pPr algn="ctr"/>
            <a:r>
              <a:rPr lang="sl-SI" dirty="0" smtClean="0">
                <a:latin typeface="Agency FB" panose="020B0503020202020204" pitchFamily="34" charset="0"/>
              </a:rPr>
              <a:t>OŠ Ivana Skvarče, Slovenia</a:t>
            </a:r>
            <a:endParaRPr lang="sl-SI" dirty="0">
              <a:latin typeface="Agency FB" panose="020B0503020202020204" pitchFamily="34" charset="0"/>
            </a:endParaRPr>
          </a:p>
        </p:txBody>
      </p:sp>
    </p:spTree>
    <p:extLst>
      <p:ext uri="{BB962C8B-B14F-4D97-AF65-F5344CB8AC3E}">
        <p14:creationId xmlns="" xmlns:p14="http://schemas.microsoft.com/office/powerpoint/2010/main" val="2502729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a:xfrm>
            <a:off x="457199" y="1600200"/>
            <a:ext cx="3250705" cy="4525963"/>
          </a:xfrm>
        </p:spPr>
        <p:txBody>
          <a:bodyPr>
            <a:normAutofit/>
          </a:bodyPr>
          <a:lstStyle/>
          <a:p>
            <a:pPr lvl="0"/>
            <a:r>
              <a:rPr lang="en-US" sz="1800" b="1" dirty="0" err="1">
                <a:solidFill>
                  <a:srgbClr val="4F81BD">
                    <a:lumMod val="75000"/>
                  </a:srgbClr>
                </a:solidFill>
              </a:rPr>
              <a:t>Postojna</a:t>
            </a:r>
            <a:r>
              <a:rPr lang="en-US" sz="1800" b="1" dirty="0">
                <a:solidFill>
                  <a:srgbClr val="4F81BD">
                    <a:lumMod val="75000"/>
                  </a:srgbClr>
                </a:solidFill>
              </a:rPr>
              <a:t> Cave </a:t>
            </a:r>
            <a:r>
              <a:rPr lang="en-US" sz="1800" dirty="0">
                <a:solidFill>
                  <a:prstClr val="black"/>
                </a:solidFill>
              </a:rPr>
              <a:t>is </a:t>
            </a:r>
            <a:r>
              <a:rPr lang="sl-SI" sz="1800" dirty="0" smtClean="0">
                <a:solidFill>
                  <a:prstClr val="black"/>
                </a:solidFill>
              </a:rPr>
              <a:t>one </a:t>
            </a:r>
            <a:r>
              <a:rPr lang="sl-SI" sz="1800" dirty="0" err="1" smtClean="0">
                <a:solidFill>
                  <a:prstClr val="black"/>
                </a:solidFill>
              </a:rPr>
              <a:t>of</a:t>
            </a:r>
            <a:r>
              <a:rPr lang="sl-SI" sz="1800" dirty="0" smtClean="0">
                <a:solidFill>
                  <a:prstClr val="black"/>
                </a:solidFill>
              </a:rPr>
              <a:t> </a:t>
            </a:r>
            <a:r>
              <a:rPr lang="en-US" sz="1800" dirty="0" smtClean="0">
                <a:solidFill>
                  <a:prstClr val="black"/>
                </a:solidFill>
              </a:rPr>
              <a:t>the </a:t>
            </a:r>
            <a:r>
              <a:rPr lang="en-US" sz="1800" dirty="0">
                <a:solidFill>
                  <a:prstClr val="black"/>
                </a:solidFill>
              </a:rPr>
              <a:t>best-known </a:t>
            </a:r>
            <a:r>
              <a:rPr lang="en-US" sz="1800" dirty="0" smtClean="0">
                <a:solidFill>
                  <a:prstClr val="black"/>
                </a:solidFill>
              </a:rPr>
              <a:t>cave</a:t>
            </a:r>
            <a:r>
              <a:rPr lang="sl-SI" sz="1800" dirty="0" smtClean="0">
                <a:solidFill>
                  <a:prstClr val="black"/>
                </a:solidFill>
              </a:rPr>
              <a:t>s</a:t>
            </a:r>
            <a:r>
              <a:rPr lang="en-US" sz="1800" dirty="0" smtClean="0">
                <a:solidFill>
                  <a:prstClr val="black"/>
                </a:solidFill>
              </a:rPr>
              <a:t> </a:t>
            </a:r>
            <a:r>
              <a:rPr lang="en-US" sz="1800" dirty="0">
                <a:solidFill>
                  <a:prstClr val="black"/>
                </a:solidFill>
              </a:rPr>
              <a:t>in the world. It is also the greatest tourist attraction in Slovenia and one of the world's largest karst monuments. A fantastic web of tunnels, passages, galleries and halls, the astonishing diversity of Karst features as well as easy access are certainly the main reasons for such popularity of the cave and a large number of visitors.</a:t>
            </a:r>
            <a:endParaRPr lang="sl-SI" sz="1800" dirty="0">
              <a:solidFill>
                <a:prstClr val="black"/>
              </a:solidFill>
            </a:endParaRPr>
          </a:p>
          <a:p>
            <a:endParaRPr lang="sl-SI" dirty="0"/>
          </a:p>
        </p:txBody>
      </p:sp>
      <p:sp>
        <p:nvSpPr>
          <p:cNvPr id="4" name="Rectangle 3"/>
          <p:cNvSpPr/>
          <p:nvPr/>
        </p:nvSpPr>
        <p:spPr>
          <a:xfrm>
            <a:off x="467078" y="260648"/>
            <a:ext cx="8208912" cy="1152128"/>
          </a:xfrm>
          <a:prstGeom prst="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sl-SI"/>
          </a:p>
        </p:txBody>
      </p:sp>
      <p:sp>
        <p:nvSpPr>
          <p:cNvPr id="5" name="TextBox 4"/>
          <p:cNvSpPr txBox="1"/>
          <p:nvPr/>
        </p:nvSpPr>
        <p:spPr>
          <a:xfrm>
            <a:off x="611560" y="397565"/>
            <a:ext cx="710451" cy="923330"/>
          </a:xfrm>
          <a:prstGeom prst="rect">
            <a:avLst/>
          </a:prstGeom>
          <a:noFill/>
        </p:spPr>
        <p:txBody>
          <a:bodyPr wrap="none" rtlCol="0">
            <a:spAutoFit/>
          </a:bodyPr>
          <a:lstStyle/>
          <a:p>
            <a:r>
              <a:rPr lang="sl-SI" sz="5400" dirty="0" smtClean="0"/>
              <a:t>8.</a:t>
            </a:r>
            <a:endParaRPr lang="sl-SI" sz="5400" dirty="0"/>
          </a:p>
        </p:txBody>
      </p:sp>
      <p:sp>
        <p:nvSpPr>
          <p:cNvPr id="6" name="TextBox 5"/>
          <p:cNvSpPr txBox="1"/>
          <p:nvPr/>
        </p:nvSpPr>
        <p:spPr>
          <a:xfrm>
            <a:off x="1198318" y="375047"/>
            <a:ext cx="503664" cy="923330"/>
          </a:xfrm>
          <a:prstGeom prst="rect">
            <a:avLst/>
          </a:prstGeom>
          <a:noFill/>
        </p:spPr>
        <p:txBody>
          <a:bodyPr wrap="none" rtlCol="0">
            <a:spAutoFit/>
          </a:bodyPr>
          <a:lstStyle/>
          <a:p>
            <a:r>
              <a:rPr lang="sl-SI" sz="5400" dirty="0" smtClean="0"/>
              <a:t>|</a:t>
            </a:r>
            <a:endParaRPr lang="sl-SI" sz="54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361655"/>
            <a:ext cx="4383087" cy="1169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9912" y="1567588"/>
            <a:ext cx="3170237" cy="2109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63444" y="3946376"/>
            <a:ext cx="3219450"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31840" y="4981545"/>
            <a:ext cx="2457450" cy="176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3936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4" name="Rectangle 3"/>
          <p:cNvSpPr/>
          <p:nvPr/>
        </p:nvSpPr>
        <p:spPr>
          <a:xfrm>
            <a:off x="467544" y="260648"/>
            <a:ext cx="8208912" cy="1152128"/>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l-SI"/>
          </a:p>
        </p:txBody>
      </p:sp>
      <p:sp>
        <p:nvSpPr>
          <p:cNvPr id="5" name="TextBox 4"/>
          <p:cNvSpPr txBox="1"/>
          <p:nvPr/>
        </p:nvSpPr>
        <p:spPr>
          <a:xfrm>
            <a:off x="683568" y="355647"/>
            <a:ext cx="710451" cy="923330"/>
          </a:xfrm>
          <a:prstGeom prst="rect">
            <a:avLst/>
          </a:prstGeom>
          <a:noFill/>
        </p:spPr>
        <p:txBody>
          <a:bodyPr wrap="none" rtlCol="0">
            <a:spAutoFit/>
          </a:bodyPr>
          <a:lstStyle/>
          <a:p>
            <a:r>
              <a:rPr lang="sl-SI" sz="5400" dirty="0" smtClean="0"/>
              <a:t>9.</a:t>
            </a:r>
            <a:endParaRPr lang="sl-SI" sz="5400" dirty="0"/>
          </a:p>
        </p:txBody>
      </p:sp>
      <p:sp>
        <p:nvSpPr>
          <p:cNvPr id="6" name="TextBox 5"/>
          <p:cNvSpPr txBox="1"/>
          <p:nvPr/>
        </p:nvSpPr>
        <p:spPr>
          <a:xfrm>
            <a:off x="1260891" y="352706"/>
            <a:ext cx="503664" cy="923330"/>
          </a:xfrm>
          <a:prstGeom prst="rect">
            <a:avLst/>
          </a:prstGeom>
          <a:noFill/>
        </p:spPr>
        <p:txBody>
          <a:bodyPr wrap="none" rtlCol="0">
            <a:spAutoFit/>
          </a:bodyPr>
          <a:lstStyle/>
          <a:p>
            <a:r>
              <a:rPr lang="sl-SI" sz="5400" dirty="0" smtClean="0"/>
              <a:t>|</a:t>
            </a:r>
            <a:endParaRPr lang="sl-SI" sz="5400" dirty="0"/>
          </a:p>
        </p:txBody>
      </p:sp>
      <p:sp>
        <p:nvSpPr>
          <p:cNvPr id="7" name="TextBox 6"/>
          <p:cNvSpPr txBox="1"/>
          <p:nvPr/>
        </p:nvSpPr>
        <p:spPr>
          <a:xfrm>
            <a:off x="1907704" y="429650"/>
            <a:ext cx="5902898" cy="769441"/>
          </a:xfrm>
          <a:prstGeom prst="rect">
            <a:avLst/>
          </a:prstGeom>
          <a:noFill/>
        </p:spPr>
        <p:txBody>
          <a:bodyPr wrap="none" rtlCol="0">
            <a:spAutoFit/>
          </a:bodyPr>
          <a:lstStyle/>
          <a:p>
            <a:pPr lvl="0"/>
            <a:r>
              <a:rPr lang="sl-SI" sz="4400" dirty="0">
                <a:solidFill>
                  <a:prstClr val="black"/>
                </a:solidFill>
              </a:rPr>
              <a:t>LAKE BLED IN 4 SEASONS</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556792"/>
            <a:ext cx="3590925" cy="2341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1556792"/>
            <a:ext cx="4041998" cy="2139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Slika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0" y="4009931"/>
            <a:ext cx="4263009" cy="2393098"/>
          </a:xfrm>
          <a:prstGeom prst="rect">
            <a:avLst/>
          </a:prstGeom>
        </p:spPr>
      </p:pic>
      <p:pic>
        <p:nvPicPr>
          <p:cNvPr id="15" name="Slika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69390" y="3895629"/>
            <a:ext cx="3751225" cy="2502038"/>
          </a:xfrm>
          <a:prstGeom prst="rect">
            <a:avLst/>
          </a:prstGeom>
        </p:spPr>
      </p:pic>
      <p:sp>
        <p:nvSpPr>
          <p:cNvPr id="13" name="TextBox 12"/>
          <p:cNvSpPr txBox="1"/>
          <p:nvPr/>
        </p:nvSpPr>
        <p:spPr>
          <a:xfrm>
            <a:off x="132226" y="6476978"/>
            <a:ext cx="8879547" cy="276999"/>
          </a:xfrm>
          <a:prstGeom prst="rect">
            <a:avLst/>
          </a:prstGeom>
          <a:noFill/>
        </p:spPr>
        <p:txBody>
          <a:bodyPr wrap="none" rtlCol="0">
            <a:spAutoFit/>
          </a:bodyPr>
          <a:lstStyle/>
          <a:p>
            <a:r>
              <a:rPr lang="en-US" sz="1200" b="1" dirty="0"/>
              <a:t>The lake island with its glorious Gothic church and the famous wishing bell. Every wish can come true. Ring the wishing bell and believe.</a:t>
            </a:r>
          </a:p>
        </p:txBody>
      </p:sp>
    </p:spTree>
    <p:extLst>
      <p:ext uri="{BB962C8B-B14F-4D97-AF65-F5344CB8AC3E}">
        <p14:creationId xmlns="" xmlns:p14="http://schemas.microsoft.com/office/powerpoint/2010/main" val="2078797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SOURCES:</a:t>
            </a:r>
            <a:endParaRPr lang="sl-SI" dirty="0"/>
          </a:p>
        </p:txBody>
      </p:sp>
      <p:sp>
        <p:nvSpPr>
          <p:cNvPr id="3" name="Content Placeholder 2"/>
          <p:cNvSpPr>
            <a:spLocks noGrp="1"/>
          </p:cNvSpPr>
          <p:nvPr>
            <p:ph idx="1"/>
          </p:nvPr>
        </p:nvSpPr>
        <p:spPr/>
        <p:txBody>
          <a:bodyPr/>
          <a:lstStyle/>
          <a:p>
            <a:r>
              <a:rPr lang="sl-SI" dirty="0" smtClean="0"/>
              <a:t>All </a:t>
            </a:r>
            <a:r>
              <a:rPr lang="sl-SI" dirty="0"/>
              <a:t>photos from: </a:t>
            </a:r>
            <a:r>
              <a:rPr lang="sl-SI" dirty="0">
                <a:solidFill>
                  <a:srgbClr val="0070C0"/>
                </a:solidFill>
              </a:rPr>
              <a:t>https://www.google.si/imghp?hl=sl&amp;tab=wi&amp;ei=ys23VMOVHcfmUvHUgqgC&amp;ved=0CAQQqi4oAg</a:t>
            </a:r>
          </a:p>
          <a:p>
            <a:r>
              <a:rPr lang="sl-SI" dirty="0" smtClean="0"/>
              <a:t>Ljubljana in your pocket, oct-nov 2013</a:t>
            </a:r>
          </a:p>
          <a:p>
            <a:r>
              <a:rPr lang="sl-SI" dirty="0" smtClean="0">
                <a:solidFill>
                  <a:srgbClr val="0070C0"/>
                </a:solidFill>
              </a:rPr>
              <a:t>http</a:t>
            </a:r>
            <a:r>
              <a:rPr lang="sl-SI" dirty="0">
                <a:solidFill>
                  <a:srgbClr val="0070C0"/>
                </a:solidFill>
              </a:rPr>
              <a:t>://www.bled.si/si/</a:t>
            </a:r>
          </a:p>
        </p:txBody>
      </p:sp>
    </p:spTree>
    <p:extLst>
      <p:ext uri="{BB962C8B-B14F-4D97-AF65-F5344CB8AC3E}">
        <p14:creationId xmlns="" xmlns:p14="http://schemas.microsoft.com/office/powerpoint/2010/main" val="326109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1143000"/>
          </a:xfrm>
        </p:spPr>
        <p:style>
          <a:lnRef idx="1">
            <a:schemeClr val="accent3"/>
          </a:lnRef>
          <a:fillRef idx="3">
            <a:schemeClr val="accent3"/>
          </a:fillRef>
          <a:effectRef idx="2">
            <a:schemeClr val="accent3"/>
          </a:effectRef>
          <a:fontRef idx="minor">
            <a:schemeClr val="lt1"/>
          </a:fontRef>
        </p:style>
        <p:txBody>
          <a:bodyPr/>
          <a:lstStyle/>
          <a:p>
            <a:r>
              <a:rPr lang="sl-SI" dirty="0" smtClean="0">
                <a:solidFill>
                  <a:schemeClr val="tx1"/>
                </a:solidFill>
              </a:rPr>
              <a:t>ARRIVING IN LJUBLJANA</a:t>
            </a:r>
            <a:endParaRPr lang="sl-SI" dirty="0">
              <a:solidFill>
                <a:schemeClr val="tx1"/>
              </a:solidFill>
            </a:endParaRPr>
          </a:p>
        </p:txBody>
      </p:sp>
      <p:sp>
        <p:nvSpPr>
          <p:cNvPr id="3" name="Ograda vsebine 2"/>
          <p:cNvSpPr>
            <a:spLocks noGrp="1"/>
          </p:cNvSpPr>
          <p:nvPr>
            <p:ph idx="1"/>
          </p:nvPr>
        </p:nvSpPr>
        <p:spPr/>
        <p:txBody>
          <a:bodyPr numCol="2" spcCol="180000"/>
          <a:lstStyle/>
          <a:p>
            <a:r>
              <a:rPr lang="sl-SI" sz="2400" dirty="0" err="1" smtClean="0">
                <a:solidFill>
                  <a:schemeClr val="accent3">
                    <a:lumMod val="75000"/>
                  </a:schemeClr>
                </a:solidFill>
              </a:rPr>
              <a:t>Arriving</a:t>
            </a:r>
            <a:r>
              <a:rPr lang="sl-SI" sz="2400" dirty="0" smtClean="0">
                <a:solidFill>
                  <a:schemeClr val="accent3">
                    <a:lumMod val="75000"/>
                  </a:schemeClr>
                </a:solidFill>
              </a:rPr>
              <a:t> </a:t>
            </a:r>
            <a:r>
              <a:rPr lang="sl-SI" sz="2400" dirty="0" err="1" smtClean="0">
                <a:solidFill>
                  <a:schemeClr val="accent3">
                    <a:lumMod val="75000"/>
                  </a:schemeClr>
                </a:solidFill>
              </a:rPr>
              <a:t>by</a:t>
            </a:r>
            <a:r>
              <a:rPr lang="sl-SI" sz="2400" dirty="0" smtClean="0">
                <a:solidFill>
                  <a:schemeClr val="accent3">
                    <a:lumMod val="75000"/>
                  </a:schemeClr>
                </a:solidFill>
              </a:rPr>
              <a:t> plane</a:t>
            </a:r>
          </a:p>
          <a:p>
            <a:pPr marL="400050" lvl="1" indent="0">
              <a:buNone/>
            </a:pPr>
            <a:r>
              <a:rPr lang="sl-SI" sz="2000" dirty="0" smtClean="0"/>
              <a:t>Ljubljana’s </a:t>
            </a:r>
            <a:r>
              <a:rPr lang="sl-SI" sz="2000" dirty="0" err="1" smtClean="0"/>
              <a:t>cosy</a:t>
            </a:r>
            <a:r>
              <a:rPr lang="sl-SI" sz="2000" dirty="0" smtClean="0"/>
              <a:t> </a:t>
            </a:r>
            <a:r>
              <a:rPr lang="sl-SI" sz="2000" dirty="0" err="1" smtClean="0"/>
              <a:t>little</a:t>
            </a:r>
            <a:r>
              <a:rPr lang="sl-SI" sz="2000" dirty="0" smtClean="0"/>
              <a:t> Jože Pučnik </a:t>
            </a:r>
            <a:r>
              <a:rPr lang="sl-SI" sz="2000" dirty="0" err="1" smtClean="0"/>
              <a:t>Airport</a:t>
            </a:r>
            <a:r>
              <a:rPr lang="sl-SI" sz="2000" dirty="0" smtClean="0"/>
              <a:t> is 26km </a:t>
            </a:r>
            <a:r>
              <a:rPr lang="sl-SI" sz="2000" dirty="0" err="1" smtClean="0"/>
              <a:t>north</a:t>
            </a:r>
            <a:r>
              <a:rPr lang="sl-SI" sz="2000" dirty="0" smtClean="0"/>
              <a:t> </a:t>
            </a:r>
            <a:r>
              <a:rPr lang="sl-SI" sz="2000" dirty="0" err="1" smtClean="0"/>
              <a:t>of</a:t>
            </a:r>
            <a:r>
              <a:rPr lang="sl-SI" sz="2000" dirty="0" smtClean="0"/>
              <a:t> </a:t>
            </a:r>
            <a:r>
              <a:rPr lang="sl-SI" sz="2000" dirty="0" err="1" smtClean="0"/>
              <a:t>the</a:t>
            </a:r>
            <a:r>
              <a:rPr lang="sl-SI" sz="2000" dirty="0" smtClean="0"/>
              <a:t> </a:t>
            </a:r>
            <a:r>
              <a:rPr lang="sl-SI" sz="2000" dirty="0" err="1" smtClean="0"/>
              <a:t>city</a:t>
            </a:r>
            <a:r>
              <a:rPr lang="sl-SI" sz="2000" dirty="0" smtClean="0"/>
              <a:t>, </a:t>
            </a:r>
            <a:r>
              <a:rPr lang="sl-SI" sz="2000" dirty="0" err="1" smtClean="0"/>
              <a:t>near</a:t>
            </a:r>
            <a:r>
              <a:rPr lang="sl-SI" sz="2000" dirty="0" smtClean="0"/>
              <a:t> Brnik.</a:t>
            </a:r>
          </a:p>
          <a:p>
            <a:pPr marL="400050" lvl="1" indent="0">
              <a:buNone/>
            </a:pPr>
            <a:endParaRPr lang="sl-SI" sz="2000" dirty="0" smtClean="0"/>
          </a:p>
          <a:p>
            <a:pPr marL="400050" lvl="1" indent="0">
              <a:buNone/>
            </a:pPr>
            <a:endParaRPr lang="sl-SI" sz="2000" dirty="0"/>
          </a:p>
          <a:p>
            <a:r>
              <a:rPr lang="sl-SI" sz="2400" dirty="0" err="1" smtClean="0">
                <a:solidFill>
                  <a:schemeClr val="accent3">
                    <a:lumMod val="75000"/>
                  </a:schemeClr>
                </a:solidFill>
              </a:rPr>
              <a:t>Arriving</a:t>
            </a:r>
            <a:r>
              <a:rPr lang="sl-SI" sz="2400" dirty="0" smtClean="0">
                <a:solidFill>
                  <a:schemeClr val="accent3">
                    <a:lumMod val="75000"/>
                  </a:schemeClr>
                </a:solidFill>
              </a:rPr>
              <a:t> </a:t>
            </a:r>
            <a:r>
              <a:rPr lang="sl-SI" sz="2400" dirty="0" err="1" smtClean="0">
                <a:solidFill>
                  <a:schemeClr val="accent3">
                    <a:lumMod val="75000"/>
                  </a:schemeClr>
                </a:solidFill>
              </a:rPr>
              <a:t>by</a:t>
            </a:r>
            <a:r>
              <a:rPr lang="sl-SI" sz="2400" dirty="0" smtClean="0">
                <a:solidFill>
                  <a:schemeClr val="accent3">
                    <a:lumMod val="75000"/>
                  </a:schemeClr>
                </a:solidFill>
              </a:rPr>
              <a:t> </a:t>
            </a:r>
            <a:r>
              <a:rPr lang="sl-SI" sz="2400" dirty="0" err="1" smtClean="0">
                <a:solidFill>
                  <a:schemeClr val="accent3">
                    <a:lumMod val="75000"/>
                  </a:schemeClr>
                </a:solidFill>
              </a:rPr>
              <a:t>bus</a:t>
            </a:r>
            <a:endParaRPr lang="sl-SI" sz="2400" dirty="0" smtClean="0">
              <a:solidFill>
                <a:schemeClr val="accent3">
                  <a:lumMod val="75000"/>
                </a:schemeClr>
              </a:solidFill>
            </a:endParaRPr>
          </a:p>
          <a:p>
            <a:pPr marL="400050" lvl="1" indent="0">
              <a:buNone/>
            </a:pPr>
            <a:r>
              <a:rPr lang="sl-SI" sz="2000" dirty="0" err="1" smtClean="0"/>
              <a:t>All</a:t>
            </a:r>
            <a:r>
              <a:rPr lang="sl-SI" sz="2000" dirty="0" smtClean="0"/>
              <a:t> </a:t>
            </a:r>
            <a:r>
              <a:rPr lang="sl-SI" sz="2000" dirty="0" err="1" smtClean="0"/>
              <a:t>national</a:t>
            </a:r>
            <a:r>
              <a:rPr lang="sl-SI" sz="2000" dirty="0" smtClean="0"/>
              <a:t> </a:t>
            </a:r>
            <a:r>
              <a:rPr lang="sl-SI" sz="2000" dirty="0" err="1" smtClean="0"/>
              <a:t>and</a:t>
            </a:r>
            <a:r>
              <a:rPr lang="sl-SI" sz="2000" dirty="0" smtClean="0"/>
              <a:t> </a:t>
            </a:r>
            <a:r>
              <a:rPr lang="sl-SI" sz="2000" dirty="0" err="1" smtClean="0"/>
              <a:t>international</a:t>
            </a:r>
            <a:r>
              <a:rPr lang="sl-SI" sz="2000" dirty="0" smtClean="0"/>
              <a:t> </a:t>
            </a:r>
            <a:r>
              <a:rPr lang="sl-SI" sz="2000" dirty="0" err="1" smtClean="0"/>
              <a:t>buses</a:t>
            </a:r>
            <a:r>
              <a:rPr lang="sl-SI" sz="2000" dirty="0" smtClean="0"/>
              <a:t> </a:t>
            </a:r>
            <a:r>
              <a:rPr lang="sl-SI" sz="2000" dirty="0" err="1" smtClean="0"/>
              <a:t>arrive</a:t>
            </a:r>
            <a:r>
              <a:rPr lang="sl-SI" sz="2000" dirty="0" smtClean="0"/>
              <a:t> at </a:t>
            </a:r>
            <a:r>
              <a:rPr lang="sl-SI" sz="2000" dirty="0" err="1" smtClean="0"/>
              <a:t>the</a:t>
            </a:r>
            <a:r>
              <a:rPr lang="sl-SI" sz="2000" dirty="0" smtClean="0"/>
              <a:t> central </a:t>
            </a:r>
            <a:r>
              <a:rPr lang="sl-SI" sz="2000" dirty="0" err="1" smtClean="0"/>
              <a:t>bus</a:t>
            </a:r>
            <a:r>
              <a:rPr lang="sl-SI" sz="2000" dirty="0" smtClean="0"/>
              <a:t> </a:t>
            </a:r>
            <a:r>
              <a:rPr lang="sl-SI" sz="2000" dirty="0" err="1" smtClean="0"/>
              <a:t>station</a:t>
            </a:r>
            <a:r>
              <a:rPr lang="sl-SI" sz="2000" dirty="0" smtClean="0"/>
              <a:t>, </a:t>
            </a:r>
            <a:r>
              <a:rPr lang="sl-SI" sz="2000" dirty="0" err="1" smtClean="0"/>
              <a:t>which</a:t>
            </a:r>
            <a:r>
              <a:rPr lang="sl-SI" sz="2000" dirty="0" smtClean="0"/>
              <a:t> is </a:t>
            </a:r>
            <a:r>
              <a:rPr lang="sl-SI" sz="2000" dirty="0" err="1" smtClean="0"/>
              <a:t>located</a:t>
            </a:r>
            <a:r>
              <a:rPr lang="sl-SI" sz="2000" dirty="0" smtClean="0"/>
              <a:t> </a:t>
            </a:r>
            <a:r>
              <a:rPr lang="sl-SI" sz="2000" dirty="0" err="1" smtClean="0"/>
              <a:t>directly</a:t>
            </a:r>
            <a:r>
              <a:rPr lang="sl-SI" sz="2000" dirty="0" smtClean="0"/>
              <a:t> in front </a:t>
            </a:r>
            <a:r>
              <a:rPr lang="sl-SI" sz="2000" dirty="0" err="1" smtClean="0"/>
              <a:t>of</a:t>
            </a:r>
            <a:r>
              <a:rPr lang="sl-SI" sz="2000" dirty="0" smtClean="0"/>
              <a:t> </a:t>
            </a:r>
            <a:r>
              <a:rPr lang="sl-SI" sz="2000" dirty="0" err="1" smtClean="0"/>
              <a:t>the</a:t>
            </a:r>
            <a:r>
              <a:rPr lang="sl-SI" sz="2000" dirty="0" smtClean="0"/>
              <a:t> </a:t>
            </a:r>
            <a:r>
              <a:rPr lang="sl-SI" sz="2000" dirty="0" err="1" smtClean="0"/>
              <a:t>main</a:t>
            </a:r>
            <a:r>
              <a:rPr lang="sl-SI" sz="2000" dirty="0" smtClean="0"/>
              <a:t> </a:t>
            </a:r>
            <a:r>
              <a:rPr lang="sl-SI" sz="2000" dirty="0" err="1" smtClean="0"/>
              <a:t>train</a:t>
            </a:r>
            <a:r>
              <a:rPr lang="sl-SI" sz="2000" dirty="0" smtClean="0"/>
              <a:t> </a:t>
            </a:r>
            <a:r>
              <a:rPr lang="sl-SI" sz="2000" dirty="0" err="1" smtClean="0"/>
              <a:t>station</a:t>
            </a:r>
            <a:r>
              <a:rPr lang="sl-SI" sz="2000" dirty="0" smtClean="0"/>
              <a:t>.</a:t>
            </a:r>
          </a:p>
          <a:p>
            <a:pPr marL="400050" lvl="1" indent="0">
              <a:buNone/>
            </a:pPr>
            <a:endParaRPr lang="sl-SI" sz="2000" dirty="0"/>
          </a:p>
          <a:p>
            <a:pPr marL="400050" lvl="1" indent="0">
              <a:buNone/>
            </a:pPr>
            <a:endParaRPr lang="sl-SI" sz="2000" dirty="0" smtClean="0"/>
          </a:p>
          <a:p>
            <a:r>
              <a:rPr lang="sl-SI" sz="2400" dirty="0" err="1" smtClean="0">
                <a:solidFill>
                  <a:schemeClr val="accent3">
                    <a:lumMod val="75000"/>
                  </a:schemeClr>
                </a:solidFill>
              </a:rPr>
              <a:t>Arriving</a:t>
            </a:r>
            <a:r>
              <a:rPr lang="sl-SI" sz="2400" dirty="0" smtClean="0">
                <a:solidFill>
                  <a:schemeClr val="accent3">
                    <a:lumMod val="75000"/>
                  </a:schemeClr>
                </a:solidFill>
              </a:rPr>
              <a:t> </a:t>
            </a:r>
            <a:r>
              <a:rPr lang="sl-SI" sz="2400" dirty="0" err="1" smtClean="0">
                <a:solidFill>
                  <a:schemeClr val="accent3">
                    <a:lumMod val="75000"/>
                  </a:schemeClr>
                </a:solidFill>
              </a:rPr>
              <a:t>by</a:t>
            </a:r>
            <a:r>
              <a:rPr lang="sl-SI" sz="2400" dirty="0" smtClean="0">
                <a:solidFill>
                  <a:schemeClr val="accent3">
                    <a:lumMod val="75000"/>
                  </a:schemeClr>
                </a:solidFill>
              </a:rPr>
              <a:t> </a:t>
            </a:r>
            <a:r>
              <a:rPr lang="sl-SI" sz="2400" dirty="0" err="1" smtClean="0">
                <a:solidFill>
                  <a:schemeClr val="accent3">
                    <a:lumMod val="75000"/>
                  </a:schemeClr>
                </a:solidFill>
              </a:rPr>
              <a:t>train</a:t>
            </a:r>
            <a:endParaRPr lang="sl-SI" sz="2400" dirty="0" smtClean="0">
              <a:solidFill>
                <a:schemeClr val="accent3">
                  <a:lumMod val="75000"/>
                </a:schemeClr>
              </a:solidFill>
            </a:endParaRPr>
          </a:p>
          <a:p>
            <a:pPr marL="400050" lvl="1" indent="0">
              <a:buNone/>
            </a:pPr>
            <a:r>
              <a:rPr lang="sl-SI" sz="2000" dirty="0" err="1" smtClean="0"/>
              <a:t>Slovenian</a:t>
            </a:r>
            <a:r>
              <a:rPr lang="sl-SI" sz="2000" dirty="0" smtClean="0"/>
              <a:t> </a:t>
            </a:r>
            <a:r>
              <a:rPr lang="sl-SI" sz="2000" dirty="0" err="1" smtClean="0"/>
              <a:t>Railways</a:t>
            </a:r>
            <a:r>
              <a:rPr lang="sl-SI" sz="2000" dirty="0" smtClean="0"/>
              <a:t> (Slovenske železnice) - </a:t>
            </a:r>
            <a:r>
              <a:rPr lang="sl-SI" sz="2000" dirty="0" err="1" smtClean="0"/>
              <a:t>clean</a:t>
            </a:r>
            <a:r>
              <a:rPr lang="sl-SI" sz="2000" dirty="0" smtClean="0"/>
              <a:t> modern </a:t>
            </a:r>
            <a:r>
              <a:rPr lang="sl-SI" sz="2000" dirty="0" err="1" smtClean="0"/>
              <a:t>trains</a:t>
            </a:r>
            <a:r>
              <a:rPr lang="sl-SI" sz="2000" dirty="0" smtClean="0"/>
              <a:t> </a:t>
            </a:r>
            <a:r>
              <a:rPr lang="sl-SI" sz="2000" dirty="0" err="1" smtClean="0"/>
              <a:t>that</a:t>
            </a:r>
            <a:r>
              <a:rPr lang="sl-SI" sz="2000" dirty="0" smtClean="0"/>
              <a:t> </a:t>
            </a:r>
            <a:r>
              <a:rPr lang="sl-SI" sz="2000" dirty="0" err="1" smtClean="0"/>
              <a:t>usually</a:t>
            </a:r>
            <a:r>
              <a:rPr lang="sl-SI" sz="2000" dirty="0" smtClean="0"/>
              <a:t> </a:t>
            </a:r>
            <a:r>
              <a:rPr lang="sl-SI" sz="2000" dirty="0" err="1" smtClean="0"/>
              <a:t>arrive</a:t>
            </a:r>
            <a:r>
              <a:rPr lang="sl-SI" sz="2000" dirty="0" smtClean="0"/>
              <a:t> on time.</a:t>
            </a:r>
            <a:endParaRPr lang="sl-SI" sz="2000" dirty="0"/>
          </a:p>
          <a:p>
            <a:endParaRPr lang="sl-SI" sz="2400" dirty="0" smtClean="0">
              <a:solidFill>
                <a:schemeClr val="accent3">
                  <a:lumMod val="75000"/>
                </a:schemeClr>
              </a:solidFill>
            </a:endParaRPr>
          </a:p>
        </p:txBody>
      </p:sp>
      <p:cxnSp>
        <p:nvCxnSpPr>
          <p:cNvPr id="5" name="Raven povezovalnik 4"/>
          <p:cNvCxnSpPr/>
          <p:nvPr/>
        </p:nvCxnSpPr>
        <p:spPr>
          <a:xfrm>
            <a:off x="1547664" y="332656"/>
            <a:ext cx="0" cy="936104"/>
          </a:xfrm>
          <a:prstGeom prst="line">
            <a:avLst/>
          </a:prstGeom>
          <a:ln/>
        </p:spPr>
        <p:style>
          <a:lnRef idx="3">
            <a:schemeClr val="dk1"/>
          </a:lnRef>
          <a:fillRef idx="0">
            <a:schemeClr val="dk1"/>
          </a:fillRef>
          <a:effectRef idx="2">
            <a:schemeClr val="dk1"/>
          </a:effectRef>
          <a:fontRef idx="minor">
            <a:schemeClr val="tx1"/>
          </a:fontRef>
        </p:style>
      </p:cxnSp>
      <p:pic>
        <p:nvPicPr>
          <p:cNvPr id="13" name="Slika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05641" y="3573016"/>
            <a:ext cx="4458848" cy="2496955"/>
          </a:xfrm>
          <a:prstGeom prst="rect">
            <a:avLst/>
          </a:prstGeom>
        </p:spPr>
      </p:pic>
      <p:sp>
        <p:nvSpPr>
          <p:cNvPr id="15" name="PoljeZBesedilom 14"/>
          <p:cNvSpPr txBox="1"/>
          <p:nvPr/>
        </p:nvSpPr>
        <p:spPr>
          <a:xfrm>
            <a:off x="683568" y="345430"/>
            <a:ext cx="710451" cy="923330"/>
          </a:xfrm>
          <a:prstGeom prst="rect">
            <a:avLst/>
          </a:prstGeom>
          <a:noFill/>
        </p:spPr>
        <p:txBody>
          <a:bodyPr wrap="none" rtlCol="0">
            <a:spAutoFit/>
          </a:bodyPr>
          <a:lstStyle/>
          <a:p>
            <a:r>
              <a:rPr lang="sl-SI" sz="5400" dirty="0" smtClean="0"/>
              <a:t>1.</a:t>
            </a:r>
            <a:endParaRPr lang="sl-SI" sz="5400" dirty="0"/>
          </a:p>
        </p:txBody>
      </p:sp>
    </p:spTree>
    <p:extLst>
      <p:ext uri="{BB962C8B-B14F-4D97-AF65-F5344CB8AC3E}">
        <p14:creationId xmlns="" xmlns:p14="http://schemas.microsoft.com/office/powerpoint/2010/main" val="35767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sl-SI" dirty="0" smtClean="0">
                <a:solidFill>
                  <a:schemeClr val="tx1"/>
                </a:solidFill>
              </a:rPr>
              <a:t>CULTURE &amp; EVENTS</a:t>
            </a:r>
            <a:endParaRPr lang="sl-SI" dirty="0">
              <a:solidFill>
                <a:schemeClr val="tx1"/>
              </a:solidFill>
            </a:endParaRPr>
          </a:p>
        </p:txBody>
      </p:sp>
      <p:sp>
        <p:nvSpPr>
          <p:cNvPr id="3" name="Ograda vsebine 2"/>
          <p:cNvSpPr>
            <a:spLocks noGrp="1"/>
          </p:cNvSpPr>
          <p:nvPr>
            <p:ph idx="1"/>
          </p:nvPr>
        </p:nvSpPr>
        <p:spPr/>
        <p:txBody>
          <a:bodyPr numCol="2" spcCol="180000">
            <a:normAutofit/>
          </a:bodyPr>
          <a:lstStyle/>
          <a:p>
            <a:r>
              <a:rPr lang="sl-SI" sz="2400" dirty="0" err="1" smtClean="0">
                <a:solidFill>
                  <a:schemeClr val="accent1">
                    <a:lumMod val="75000"/>
                  </a:schemeClr>
                </a:solidFill>
              </a:rPr>
              <a:t>Cinemas</a:t>
            </a:r>
            <a:endParaRPr lang="sl-SI" sz="2400" dirty="0" smtClean="0">
              <a:solidFill>
                <a:schemeClr val="accent1">
                  <a:lumMod val="75000"/>
                </a:schemeClr>
              </a:solidFill>
            </a:endParaRPr>
          </a:p>
          <a:p>
            <a:pPr marL="400050" lvl="1" indent="0">
              <a:buNone/>
            </a:pPr>
            <a:r>
              <a:rPr lang="sl-SI" sz="2000" dirty="0" smtClean="0"/>
              <a:t>Kinodvor, Kolosej, …</a:t>
            </a:r>
          </a:p>
          <a:p>
            <a:pPr marL="400050" lvl="1" indent="0">
              <a:buNone/>
            </a:pPr>
            <a:r>
              <a:rPr lang="sl-SI" sz="2000" dirty="0" err="1" smtClean="0"/>
              <a:t>Tickets</a:t>
            </a:r>
            <a:r>
              <a:rPr lang="sl-SI" sz="2000" dirty="0" smtClean="0"/>
              <a:t> </a:t>
            </a:r>
            <a:r>
              <a:rPr lang="sl-SI" sz="2000" dirty="0" err="1" smtClean="0"/>
              <a:t>cost</a:t>
            </a:r>
            <a:r>
              <a:rPr lang="sl-SI" sz="2000" dirty="0" smtClean="0"/>
              <a:t> </a:t>
            </a:r>
            <a:r>
              <a:rPr lang="sl-SI" sz="2000" dirty="0" err="1" smtClean="0"/>
              <a:t>around</a:t>
            </a:r>
            <a:r>
              <a:rPr lang="sl-SI" sz="2000" dirty="0" smtClean="0"/>
              <a:t> 5€</a:t>
            </a:r>
          </a:p>
          <a:p>
            <a:r>
              <a:rPr lang="sl-SI" sz="2400" dirty="0" err="1" smtClean="0">
                <a:solidFill>
                  <a:schemeClr val="accent1">
                    <a:lumMod val="75000"/>
                  </a:schemeClr>
                </a:solidFill>
              </a:rPr>
              <a:t>Galleries</a:t>
            </a:r>
            <a:endParaRPr lang="sl-SI" sz="2400" dirty="0" smtClean="0">
              <a:solidFill>
                <a:schemeClr val="accent1">
                  <a:lumMod val="75000"/>
                </a:schemeClr>
              </a:solidFill>
            </a:endParaRPr>
          </a:p>
          <a:p>
            <a:pPr marL="400050" lvl="1" indent="0">
              <a:buNone/>
            </a:pPr>
            <a:r>
              <a:rPr lang="sl-SI" sz="2000" dirty="0" err="1" smtClean="0"/>
              <a:t>City</a:t>
            </a:r>
            <a:r>
              <a:rPr lang="sl-SI" sz="2000" dirty="0" smtClean="0"/>
              <a:t> </a:t>
            </a:r>
            <a:r>
              <a:rPr lang="sl-SI" sz="2000" dirty="0" err="1"/>
              <a:t>G</a:t>
            </a:r>
            <a:r>
              <a:rPr lang="sl-SI" sz="2000" dirty="0" err="1" smtClean="0"/>
              <a:t>allery</a:t>
            </a:r>
            <a:r>
              <a:rPr lang="sl-SI" sz="2000" dirty="0" smtClean="0"/>
              <a:t>, </a:t>
            </a:r>
            <a:r>
              <a:rPr lang="sl-SI" sz="2000" dirty="0" err="1" smtClean="0"/>
              <a:t>BeArtAngel</a:t>
            </a:r>
            <a:r>
              <a:rPr lang="sl-SI" sz="2000" dirty="0" smtClean="0"/>
              <a:t>, Aksioma </a:t>
            </a:r>
            <a:r>
              <a:rPr lang="sl-SI" sz="2000" dirty="0" err="1" smtClean="0"/>
              <a:t>project</a:t>
            </a:r>
            <a:r>
              <a:rPr lang="sl-SI" sz="2000" dirty="0" smtClean="0"/>
              <a:t> </a:t>
            </a:r>
            <a:r>
              <a:rPr lang="sl-SI" sz="2000" dirty="0" err="1" smtClean="0"/>
              <a:t>Space</a:t>
            </a:r>
            <a:r>
              <a:rPr lang="sl-SI" sz="2000" dirty="0" smtClean="0"/>
              <a:t>, Jakopič </a:t>
            </a:r>
            <a:r>
              <a:rPr lang="sl-SI" sz="2000" dirty="0" err="1" smtClean="0"/>
              <a:t>G</a:t>
            </a:r>
            <a:r>
              <a:rPr lang="sl-SI" sz="2000" dirty="0" err="1" smtClean="0"/>
              <a:t>allery</a:t>
            </a:r>
            <a:r>
              <a:rPr lang="sl-SI" sz="2000" dirty="0" smtClean="0"/>
              <a:t>.</a:t>
            </a:r>
          </a:p>
          <a:p>
            <a:r>
              <a:rPr lang="sl-SI" sz="2400" dirty="0" err="1" smtClean="0">
                <a:solidFill>
                  <a:schemeClr val="accent1">
                    <a:lumMod val="75000"/>
                  </a:schemeClr>
                </a:solidFill>
              </a:rPr>
              <a:t>Theatres</a:t>
            </a:r>
            <a:endParaRPr lang="sl-SI" sz="2400" dirty="0" smtClean="0">
              <a:solidFill>
                <a:schemeClr val="accent1">
                  <a:lumMod val="75000"/>
                </a:schemeClr>
              </a:solidFill>
            </a:endParaRPr>
          </a:p>
          <a:p>
            <a:pPr marL="400050" lvl="1" indent="0">
              <a:buNone/>
            </a:pPr>
            <a:r>
              <a:rPr lang="sl-SI" sz="2000" dirty="0" err="1" smtClean="0"/>
              <a:t>National</a:t>
            </a:r>
            <a:r>
              <a:rPr lang="sl-SI" sz="2000" dirty="0" smtClean="0"/>
              <a:t> Drama </a:t>
            </a:r>
            <a:r>
              <a:rPr lang="sl-SI" sz="2000" dirty="0" err="1" smtClean="0"/>
              <a:t>Theatre</a:t>
            </a:r>
            <a:r>
              <a:rPr lang="sl-SI" sz="2000" dirty="0" smtClean="0"/>
              <a:t>, </a:t>
            </a:r>
            <a:r>
              <a:rPr lang="sl-SI" sz="2000" dirty="0" err="1" smtClean="0"/>
              <a:t>Slovenian</a:t>
            </a:r>
            <a:r>
              <a:rPr lang="sl-SI" sz="2000" dirty="0" smtClean="0"/>
              <a:t> </a:t>
            </a:r>
            <a:r>
              <a:rPr lang="sl-SI" sz="2000" dirty="0" err="1" smtClean="0"/>
              <a:t>Youth</a:t>
            </a:r>
            <a:r>
              <a:rPr lang="sl-SI" sz="2000" dirty="0" smtClean="0"/>
              <a:t> </a:t>
            </a:r>
            <a:r>
              <a:rPr lang="sl-SI" sz="2000" dirty="0" err="1" smtClean="0"/>
              <a:t>Theatre</a:t>
            </a:r>
            <a:r>
              <a:rPr lang="sl-SI" sz="2000" dirty="0" smtClean="0"/>
              <a:t>, Gledališče Glej.</a:t>
            </a:r>
          </a:p>
          <a:p>
            <a:r>
              <a:rPr lang="sl-SI" sz="2400" dirty="0" err="1" smtClean="0">
                <a:solidFill>
                  <a:schemeClr val="accent1">
                    <a:lumMod val="75000"/>
                  </a:schemeClr>
                </a:solidFill>
              </a:rPr>
              <a:t>Cultural</a:t>
            </a:r>
            <a:r>
              <a:rPr lang="sl-SI" sz="2400" dirty="0" smtClean="0">
                <a:solidFill>
                  <a:schemeClr val="accent1">
                    <a:lumMod val="75000"/>
                  </a:schemeClr>
                </a:solidFill>
              </a:rPr>
              <a:t> </a:t>
            </a:r>
            <a:r>
              <a:rPr lang="sl-SI" sz="2400" dirty="0" err="1" smtClean="0">
                <a:solidFill>
                  <a:schemeClr val="accent1">
                    <a:lumMod val="75000"/>
                  </a:schemeClr>
                </a:solidFill>
              </a:rPr>
              <a:t>centres</a:t>
            </a:r>
            <a:endParaRPr lang="sl-SI" sz="2400" dirty="0" smtClean="0">
              <a:solidFill>
                <a:schemeClr val="accent1">
                  <a:lumMod val="75000"/>
                </a:schemeClr>
              </a:solidFill>
            </a:endParaRPr>
          </a:p>
          <a:p>
            <a:pPr marL="400050" lvl="1" indent="0">
              <a:buNone/>
            </a:pPr>
            <a:r>
              <a:rPr lang="sl-SI" sz="2000" dirty="0" smtClean="0"/>
              <a:t>Cankarjev Dom, KUD France Prešeren, Metelkova mesto</a:t>
            </a:r>
          </a:p>
          <a:p>
            <a:pPr marL="400050" lvl="1" indent="0">
              <a:buNone/>
            </a:pPr>
            <a:r>
              <a:rPr lang="sl-SI" sz="2000" dirty="0" smtClean="0"/>
              <a:t>( Alternative </a:t>
            </a:r>
            <a:r>
              <a:rPr lang="sl-SI" sz="2000" dirty="0" err="1" smtClean="0"/>
              <a:t>Culture</a:t>
            </a:r>
            <a:r>
              <a:rPr lang="sl-SI" sz="2000" dirty="0" smtClean="0"/>
              <a:t> Centre)</a:t>
            </a:r>
          </a:p>
          <a:p>
            <a:r>
              <a:rPr lang="sl-SI" sz="2400" dirty="0" err="1" smtClean="0">
                <a:solidFill>
                  <a:schemeClr val="accent1">
                    <a:lumMod val="75000"/>
                  </a:schemeClr>
                </a:solidFill>
              </a:rPr>
              <a:t>Concert</a:t>
            </a:r>
            <a:r>
              <a:rPr lang="sl-SI" sz="2400" dirty="0" smtClean="0">
                <a:solidFill>
                  <a:schemeClr val="accent1">
                    <a:lumMod val="75000"/>
                  </a:schemeClr>
                </a:solidFill>
              </a:rPr>
              <a:t> </a:t>
            </a:r>
            <a:r>
              <a:rPr lang="sl-SI" sz="2400" dirty="0" err="1" smtClean="0">
                <a:solidFill>
                  <a:schemeClr val="accent1">
                    <a:lumMod val="75000"/>
                  </a:schemeClr>
                </a:solidFill>
              </a:rPr>
              <a:t>Halls</a:t>
            </a:r>
            <a:endParaRPr lang="sl-SI" sz="2400" dirty="0" smtClean="0">
              <a:solidFill>
                <a:schemeClr val="accent1">
                  <a:lumMod val="75000"/>
                </a:schemeClr>
              </a:solidFill>
            </a:endParaRPr>
          </a:p>
          <a:p>
            <a:pPr marL="400050" lvl="1" indent="0">
              <a:buNone/>
            </a:pPr>
            <a:r>
              <a:rPr lang="sl-SI" sz="2000" dirty="0" smtClean="0"/>
              <a:t>Centre Stožice, Hala Tivoli, </a:t>
            </a:r>
            <a:r>
              <a:rPr lang="sl-SI" sz="2000" dirty="0" err="1" smtClean="0"/>
              <a:t>Slovenian</a:t>
            </a:r>
            <a:r>
              <a:rPr lang="sl-SI" sz="2000" dirty="0" smtClean="0"/>
              <a:t> </a:t>
            </a:r>
            <a:r>
              <a:rPr lang="sl-SI" sz="2000" dirty="0" err="1" smtClean="0"/>
              <a:t>Philharmonic</a:t>
            </a:r>
            <a:r>
              <a:rPr lang="sl-SI" sz="2000" dirty="0" smtClean="0"/>
              <a:t>.</a:t>
            </a:r>
          </a:p>
          <a:p>
            <a:endParaRPr lang="sl-SI" sz="2400" dirty="0"/>
          </a:p>
        </p:txBody>
      </p:sp>
      <p:cxnSp>
        <p:nvCxnSpPr>
          <p:cNvPr id="5" name="Raven povezovalnik 4"/>
          <p:cNvCxnSpPr/>
          <p:nvPr/>
        </p:nvCxnSpPr>
        <p:spPr>
          <a:xfrm>
            <a:off x="1835696" y="404664"/>
            <a:ext cx="0" cy="864096"/>
          </a:xfrm>
          <a:prstGeom prst="line">
            <a:avLst/>
          </a:prstGeom>
        </p:spPr>
        <p:style>
          <a:lnRef idx="3">
            <a:schemeClr val="dk1"/>
          </a:lnRef>
          <a:fillRef idx="0">
            <a:schemeClr val="dk1"/>
          </a:fillRef>
          <a:effectRef idx="2">
            <a:schemeClr val="dk1"/>
          </a:effectRef>
          <a:fontRef idx="minor">
            <a:schemeClr val="tx1"/>
          </a:fontRef>
        </p:style>
      </p:cxnSp>
      <p:sp>
        <p:nvSpPr>
          <p:cNvPr id="6" name="PoljeZBesedilom 5"/>
          <p:cNvSpPr txBox="1"/>
          <p:nvPr/>
        </p:nvSpPr>
        <p:spPr>
          <a:xfrm>
            <a:off x="899592" y="443283"/>
            <a:ext cx="710451" cy="923330"/>
          </a:xfrm>
          <a:prstGeom prst="rect">
            <a:avLst/>
          </a:prstGeom>
          <a:noFill/>
        </p:spPr>
        <p:txBody>
          <a:bodyPr wrap="none" rtlCol="0">
            <a:spAutoFit/>
          </a:bodyPr>
          <a:lstStyle/>
          <a:p>
            <a:r>
              <a:rPr lang="sl-SI" sz="5400" dirty="0" smtClean="0"/>
              <a:t>2.</a:t>
            </a:r>
            <a:endParaRPr lang="sl-SI" sz="5400" dirty="0"/>
          </a:p>
        </p:txBody>
      </p:sp>
      <p:pic>
        <p:nvPicPr>
          <p:cNvPr id="7" name="Slika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0" y="3457275"/>
            <a:ext cx="4314079" cy="2880320"/>
          </a:xfrm>
          <a:prstGeom prst="rect">
            <a:avLst/>
          </a:prstGeom>
        </p:spPr>
      </p:pic>
      <p:sp>
        <p:nvSpPr>
          <p:cNvPr id="8" name="PoljeZBesedilom 7"/>
          <p:cNvSpPr txBox="1"/>
          <p:nvPr/>
        </p:nvSpPr>
        <p:spPr>
          <a:xfrm>
            <a:off x="6099924" y="6315954"/>
            <a:ext cx="1258230" cy="369332"/>
          </a:xfrm>
          <a:prstGeom prst="rect">
            <a:avLst/>
          </a:prstGeom>
          <a:noFill/>
        </p:spPr>
        <p:txBody>
          <a:bodyPr wrap="none" rtlCol="0">
            <a:spAutoFit/>
          </a:bodyPr>
          <a:lstStyle/>
          <a:p>
            <a:r>
              <a:rPr lang="sl-SI" dirty="0" err="1" smtClean="0"/>
              <a:t>City</a:t>
            </a:r>
            <a:r>
              <a:rPr lang="sl-SI" dirty="0" smtClean="0"/>
              <a:t> </a:t>
            </a:r>
            <a:r>
              <a:rPr lang="sl-SI" dirty="0" err="1" smtClean="0"/>
              <a:t>Gallery</a:t>
            </a:r>
            <a:endParaRPr lang="sl-SI" dirty="0"/>
          </a:p>
        </p:txBody>
      </p:sp>
    </p:spTree>
    <p:extLst>
      <p:ext uri="{BB962C8B-B14F-4D97-AF65-F5344CB8AC3E}">
        <p14:creationId xmlns="" xmlns:p14="http://schemas.microsoft.com/office/powerpoint/2010/main" val="1245420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457200" y="1600200"/>
            <a:ext cx="8229600" cy="4997152"/>
          </a:xfrm>
        </p:spPr>
        <p:txBody>
          <a:bodyPr numCol="2" spcCol="180000">
            <a:normAutofit/>
          </a:bodyPr>
          <a:lstStyle/>
          <a:p>
            <a:r>
              <a:rPr lang="sl-SI" sz="1600" dirty="0" smtClean="0"/>
              <a:t>T</a:t>
            </a:r>
            <a:r>
              <a:rPr lang="en-US" sz="1600" dirty="0" smtClean="0"/>
              <a:t>hose </a:t>
            </a:r>
            <a:r>
              <a:rPr lang="en-US" sz="1600" dirty="0"/>
              <a:t>who </a:t>
            </a:r>
            <a:r>
              <a:rPr lang="en-US" sz="1600" dirty="0" smtClean="0"/>
              <a:t>care </a:t>
            </a:r>
            <a:r>
              <a:rPr lang="en-US" sz="1600" dirty="0"/>
              <a:t>about what they </a:t>
            </a:r>
            <a:r>
              <a:rPr lang="en-US" sz="1600" dirty="0" smtClean="0"/>
              <a:t>eat </a:t>
            </a:r>
            <a:r>
              <a:rPr lang="en-US" sz="1600" dirty="0"/>
              <a:t>will appreciate the rich culinary offer </a:t>
            </a:r>
            <a:r>
              <a:rPr lang="en-US" sz="1600" dirty="0" smtClean="0"/>
              <a:t>in</a:t>
            </a:r>
            <a:r>
              <a:rPr lang="sl-SI" sz="1600" dirty="0" smtClean="0"/>
              <a:t> Ljubljana.</a:t>
            </a:r>
          </a:p>
          <a:p>
            <a:r>
              <a:rPr lang="sl-SI" sz="1600" b="1" dirty="0" smtClean="0">
                <a:solidFill>
                  <a:schemeClr val="tx2">
                    <a:lumMod val="60000"/>
                    <a:lumOff val="40000"/>
                  </a:schemeClr>
                </a:solidFill>
              </a:rPr>
              <a:t>Asian</a:t>
            </a:r>
          </a:p>
          <a:p>
            <a:pPr marL="0" indent="0">
              <a:buNone/>
            </a:pPr>
            <a:r>
              <a:rPr lang="sl-SI" sz="1600" b="1" dirty="0" smtClean="0"/>
              <a:t>Beli Labod, Maru, Moysushi, Shambala</a:t>
            </a:r>
            <a:r>
              <a:rPr lang="sl-SI" sz="1600" dirty="0" smtClean="0"/>
              <a:t>...</a:t>
            </a:r>
            <a:endParaRPr lang="sl-SI" sz="1600" dirty="0"/>
          </a:p>
          <a:p>
            <a:r>
              <a:rPr lang="sl-SI" sz="1600" b="1" dirty="0" smtClean="0">
                <a:solidFill>
                  <a:schemeClr val="tx2">
                    <a:lumMod val="60000"/>
                    <a:lumOff val="40000"/>
                  </a:schemeClr>
                </a:solidFill>
              </a:rPr>
              <a:t>Balkan</a:t>
            </a:r>
          </a:p>
          <a:p>
            <a:pPr marL="0" indent="0">
              <a:buNone/>
            </a:pPr>
            <a:r>
              <a:rPr lang="sl-SI" sz="1600" b="1" dirty="0" smtClean="0"/>
              <a:t>Das is Valter</a:t>
            </a:r>
            <a:r>
              <a:rPr lang="sl-SI" sz="1600" dirty="0" smtClean="0"/>
              <a:t>, ...</a:t>
            </a:r>
          </a:p>
          <a:p>
            <a:pPr marL="0" indent="0" algn="ctr">
              <a:buNone/>
            </a:pPr>
            <a:r>
              <a:rPr lang="sl-SI" sz="1400" dirty="0" smtClean="0"/>
              <a:t>If you are wondering why one of Ljubljana‘s most popular Balkan restaurants has a distinctly German name, the answer lies in the 1972 Yugoslav cult classic Valter Brani Sarajevo (Walter Defends Sarajevo). Perhaps most impressive is the fact that all feels completly authentic, while the heaping plates of grilled meat are not only mouthwateringly delicious, but also ridiculously inexpensive. </a:t>
            </a:r>
          </a:p>
          <a:p>
            <a:r>
              <a:rPr lang="sl-SI" sz="1600" b="1" dirty="0" smtClean="0">
                <a:solidFill>
                  <a:schemeClr val="tx2">
                    <a:lumMod val="60000"/>
                    <a:lumOff val="40000"/>
                  </a:schemeClr>
                </a:solidFill>
              </a:rPr>
              <a:t>Georgian</a:t>
            </a:r>
          </a:p>
          <a:p>
            <a:pPr marL="0" indent="0">
              <a:buNone/>
            </a:pPr>
            <a:r>
              <a:rPr lang="sl-SI" sz="1600" b="1" dirty="0" smtClean="0"/>
              <a:t>Zlato Runo</a:t>
            </a:r>
          </a:p>
          <a:p>
            <a:pPr marL="0" indent="0" algn="ctr">
              <a:buNone/>
            </a:pPr>
            <a:r>
              <a:rPr lang="sl-SI" sz="1400" dirty="0" smtClean="0"/>
              <a:t>Slovenia‘s only Georgian restaurant is still unknown to many locals.</a:t>
            </a:r>
          </a:p>
          <a:p>
            <a:r>
              <a:rPr lang="sl-SI" sz="1600" b="1" dirty="0" smtClean="0">
                <a:solidFill>
                  <a:schemeClr val="tx2">
                    <a:lumMod val="60000"/>
                    <a:lumOff val="40000"/>
                  </a:schemeClr>
                </a:solidFill>
              </a:rPr>
              <a:t>Indian</a:t>
            </a:r>
          </a:p>
          <a:p>
            <a:pPr marL="0" indent="0">
              <a:buNone/>
            </a:pPr>
            <a:r>
              <a:rPr lang="sl-SI" sz="1600" b="1" dirty="0" smtClean="0"/>
              <a:t>Namasté</a:t>
            </a:r>
          </a:p>
          <a:p>
            <a:pPr marL="0" indent="0" algn="ctr">
              <a:buNone/>
            </a:pPr>
            <a:r>
              <a:rPr lang="sl-SI" sz="1400" dirty="0" smtClean="0"/>
              <a:t>It is the longest running Indian </a:t>
            </a:r>
            <a:r>
              <a:rPr lang="sl-SI" sz="1400" dirty="0" err="1" smtClean="0"/>
              <a:t>restaurant</a:t>
            </a:r>
            <a:r>
              <a:rPr lang="sl-SI" sz="1400" dirty="0" smtClean="0"/>
              <a:t> in Slovenia.</a:t>
            </a:r>
          </a:p>
          <a:p>
            <a:r>
              <a:rPr lang="sl-SI" sz="1600" b="1" dirty="0" smtClean="0">
                <a:solidFill>
                  <a:schemeClr val="tx2">
                    <a:lumMod val="60000"/>
                    <a:lumOff val="40000"/>
                  </a:schemeClr>
                </a:solidFill>
              </a:rPr>
              <a:t>International</a:t>
            </a:r>
          </a:p>
          <a:p>
            <a:pPr marL="0" indent="0">
              <a:buNone/>
            </a:pPr>
            <a:r>
              <a:rPr lang="sl-SI" sz="1600" b="1" dirty="0" smtClean="0"/>
              <a:t>Argentino, ...</a:t>
            </a:r>
          </a:p>
          <a:p>
            <a:pPr marL="0" indent="0" algn="ctr">
              <a:buNone/>
            </a:pPr>
            <a:r>
              <a:rPr lang="sl-SI" sz="1400" dirty="0" err="1" smtClean="0"/>
              <a:t>Based</a:t>
            </a:r>
            <a:r>
              <a:rPr lang="sl-SI" sz="1400" dirty="0" smtClean="0"/>
              <a:t> on a classic Argentinean hacienda. Latin American </a:t>
            </a:r>
            <a:r>
              <a:rPr lang="sl-SI" sz="1400" dirty="0" err="1" smtClean="0"/>
              <a:t>dishes</a:t>
            </a:r>
            <a:r>
              <a:rPr lang="sl-SI" sz="1400" dirty="0" smtClean="0"/>
              <a:t> </a:t>
            </a:r>
            <a:r>
              <a:rPr lang="sl-SI" sz="1400" dirty="0" err="1" smtClean="0"/>
              <a:t>and</a:t>
            </a:r>
            <a:r>
              <a:rPr lang="sl-SI" sz="1400" dirty="0" smtClean="0"/>
              <a:t> some of the best steaks in Ljubljana.</a:t>
            </a:r>
          </a:p>
          <a:p>
            <a:r>
              <a:rPr lang="sl-SI" sz="1600" b="1" dirty="0" smtClean="0">
                <a:solidFill>
                  <a:schemeClr val="tx2">
                    <a:lumMod val="60000"/>
                    <a:lumOff val="40000"/>
                  </a:schemeClr>
                </a:solidFill>
              </a:rPr>
              <a:t>Italian</a:t>
            </a:r>
          </a:p>
          <a:p>
            <a:pPr marL="0" indent="0">
              <a:buNone/>
            </a:pPr>
            <a:r>
              <a:rPr lang="sl-SI" sz="1600" b="1" dirty="0" smtClean="0"/>
              <a:t>Al Capone, Casa Nostra, ...</a:t>
            </a:r>
          </a:p>
          <a:p>
            <a:pPr marL="0" indent="0">
              <a:buNone/>
            </a:pPr>
            <a:endParaRPr lang="sl-SI" sz="1400" b="1" dirty="0"/>
          </a:p>
          <a:p>
            <a:r>
              <a:rPr lang="sl-SI" sz="1600" b="1" dirty="0" smtClean="0">
                <a:solidFill>
                  <a:schemeClr val="tx2">
                    <a:lumMod val="60000"/>
                    <a:lumOff val="40000"/>
                  </a:schemeClr>
                </a:solidFill>
              </a:rPr>
              <a:t>Middle Eastern</a:t>
            </a:r>
          </a:p>
          <a:p>
            <a:pPr marL="0" indent="0">
              <a:buNone/>
            </a:pPr>
            <a:r>
              <a:rPr lang="sl-SI" sz="1600" b="1" dirty="0" smtClean="0"/>
              <a:t>Laziz</a:t>
            </a:r>
          </a:p>
          <a:p>
            <a:pPr marL="0" indent="0" algn="ctr">
              <a:buNone/>
            </a:pPr>
            <a:r>
              <a:rPr lang="sl-SI" sz="1400" dirty="0" smtClean="0"/>
              <a:t>Ljubljana </a:t>
            </a:r>
            <a:r>
              <a:rPr lang="sl-SI" sz="1400" dirty="0" err="1" smtClean="0"/>
              <a:t>finally</a:t>
            </a:r>
            <a:r>
              <a:rPr lang="sl-SI" sz="1400" dirty="0" smtClean="0"/>
              <a:t> got a restaurant serving authentic </a:t>
            </a:r>
            <a:r>
              <a:rPr lang="sl-SI" sz="1400" dirty="0" err="1" smtClean="0"/>
              <a:t>Arabic</a:t>
            </a:r>
            <a:r>
              <a:rPr lang="sl-SI" sz="1400" dirty="0" smtClean="0"/>
              <a:t> </a:t>
            </a:r>
            <a:r>
              <a:rPr lang="sl-SI" sz="1400" dirty="0" err="1" smtClean="0"/>
              <a:t>cuisine</a:t>
            </a:r>
            <a:r>
              <a:rPr lang="sl-SI" sz="1400" dirty="0" smtClean="0"/>
              <a:t>. </a:t>
            </a:r>
            <a:r>
              <a:rPr lang="sl-SI" sz="1400" dirty="0" err="1" smtClean="0"/>
              <a:t>The</a:t>
            </a:r>
            <a:r>
              <a:rPr lang="sl-SI" sz="1400" dirty="0" smtClean="0"/>
              <a:t> </a:t>
            </a:r>
            <a:r>
              <a:rPr lang="sl-SI" sz="1400" dirty="0" err="1" smtClean="0"/>
              <a:t>food</a:t>
            </a:r>
            <a:r>
              <a:rPr lang="sl-SI" sz="1400" dirty="0" smtClean="0"/>
              <a:t> in Laziz is prepared by a chef from Alexandria, the culinary capital of Egypt.</a:t>
            </a:r>
            <a:endParaRPr lang="sl-SI" sz="1400" dirty="0"/>
          </a:p>
        </p:txBody>
      </p:sp>
      <p:sp>
        <p:nvSpPr>
          <p:cNvPr id="4" name="Pravokotnik 3"/>
          <p:cNvSpPr/>
          <p:nvPr/>
        </p:nvSpPr>
        <p:spPr>
          <a:xfrm>
            <a:off x="457200" y="274638"/>
            <a:ext cx="8229600" cy="1143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sl-SI"/>
          </a:p>
        </p:txBody>
      </p:sp>
      <p:sp>
        <p:nvSpPr>
          <p:cNvPr id="5" name="TextBox 4"/>
          <p:cNvSpPr txBox="1"/>
          <p:nvPr/>
        </p:nvSpPr>
        <p:spPr>
          <a:xfrm>
            <a:off x="817955" y="384473"/>
            <a:ext cx="710451" cy="923330"/>
          </a:xfrm>
          <a:prstGeom prst="rect">
            <a:avLst/>
          </a:prstGeom>
          <a:noFill/>
        </p:spPr>
        <p:txBody>
          <a:bodyPr wrap="none" rtlCol="0">
            <a:spAutoFit/>
          </a:bodyPr>
          <a:lstStyle/>
          <a:p>
            <a:r>
              <a:rPr lang="sl-SI" sz="5400" dirty="0" smtClean="0"/>
              <a:t>3.</a:t>
            </a:r>
            <a:endParaRPr lang="sl-SI" sz="5400" dirty="0"/>
          </a:p>
        </p:txBody>
      </p:sp>
      <p:sp>
        <p:nvSpPr>
          <p:cNvPr id="6" name="TextBox 5"/>
          <p:cNvSpPr txBox="1"/>
          <p:nvPr/>
        </p:nvSpPr>
        <p:spPr>
          <a:xfrm>
            <a:off x="1403648" y="384473"/>
            <a:ext cx="503664" cy="923330"/>
          </a:xfrm>
          <a:prstGeom prst="rect">
            <a:avLst/>
          </a:prstGeom>
          <a:noFill/>
        </p:spPr>
        <p:txBody>
          <a:bodyPr wrap="none" rtlCol="0">
            <a:spAutoFit/>
          </a:bodyPr>
          <a:lstStyle/>
          <a:p>
            <a:r>
              <a:rPr lang="sl-SI" sz="5400" dirty="0" smtClean="0"/>
              <a:t>|</a:t>
            </a:r>
            <a:endParaRPr lang="sl-SI" sz="5400" dirty="0"/>
          </a:p>
        </p:txBody>
      </p:sp>
      <p:sp>
        <p:nvSpPr>
          <p:cNvPr id="7" name="TextBox 6"/>
          <p:cNvSpPr txBox="1"/>
          <p:nvPr/>
        </p:nvSpPr>
        <p:spPr>
          <a:xfrm>
            <a:off x="1907312" y="461417"/>
            <a:ext cx="5449441" cy="769441"/>
          </a:xfrm>
          <a:prstGeom prst="rect">
            <a:avLst/>
          </a:prstGeom>
          <a:noFill/>
        </p:spPr>
        <p:txBody>
          <a:bodyPr wrap="none" rtlCol="0">
            <a:spAutoFit/>
          </a:bodyPr>
          <a:lstStyle/>
          <a:p>
            <a:r>
              <a:rPr lang="sl-SI" sz="4400" dirty="0" smtClean="0"/>
              <a:t>RESTAURANTS &amp; FOOD</a:t>
            </a:r>
            <a:endParaRPr lang="sl-SI" sz="4400" dirty="0"/>
          </a:p>
        </p:txBody>
      </p:sp>
    </p:spTree>
    <p:extLst>
      <p:ext uri="{BB962C8B-B14F-4D97-AF65-F5344CB8AC3E}">
        <p14:creationId xmlns="" xmlns:p14="http://schemas.microsoft.com/office/powerpoint/2010/main" val="3427258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23528" y="388754"/>
            <a:ext cx="4708414" cy="4525963"/>
          </a:xfrm>
        </p:spPr>
      </p:pic>
      <p:sp>
        <p:nvSpPr>
          <p:cNvPr id="5" name="TextBox 4"/>
          <p:cNvSpPr txBox="1"/>
          <p:nvPr/>
        </p:nvSpPr>
        <p:spPr>
          <a:xfrm>
            <a:off x="5292080" y="2394817"/>
            <a:ext cx="3736920" cy="1200329"/>
          </a:xfrm>
          <a:prstGeom prst="rect">
            <a:avLst/>
          </a:prstGeom>
          <a:noFill/>
        </p:spPr>
        <p:txBody>
          <a:bodyPr wrap="none" rtlCol="0">
            <a:spAutoFit/>
          </a:bodyPr>
          <a:lstStyle/>
          <a:p>
            <a:r>
              <a:rPr lang="sl-SI" dirty="0" smtClean="0"/>
              <a:t>Ljubljana’s famous fried </a:t>
            </a:r>
          </a:p>
          <a:p>
            <a:r>
              <a:rPr lang="sl-SI" dirty="0" err="1" smtClean="0"/>
              <a:t>Chicken</a:t>
            </a:r>
            <a:r>
              <a:rPr lang="sl-SI" dirty="0" smtClean="0"/>
              <a:t> is made in a special </a:t>
            </a:r>
          </a:p>
          <a:p>
            <a:r>
              <a:rPr lang="sl-SI" dirty="0" smtClean="0"/>
              <a:t>way and contains 90% less fat that an </a:t>
            </a:r>
          </a:p>
          <a:p>
            <a:r>
              <a:rPr lang="sl-SI" dirty="0" smtClean="0"/>
              <a:t>ordinary fried chicken.</a:t>
            </a:r>
            <a:endParaRPr lang="sl-SI"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4988997"/>
            <a:ext cx="4961232" cy="1835656"/>
          </a:xfrm>
          <a:prstGeom prst="rect">
            <a:avLst/>
          </a:prstGeom>
        </p:spPr>
      </p:pic>
    </p:spTree>
    <p:extLst>
      <p:ext uri="{BB962C8B-B14F-4D97-AF65-F5344CB8AC3E}">
        <p14:creationId xmlns="" xmlns:p14="http://schemas.microsoft.com/office/powerpoint/2010/main" val="3888260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32685"/>
            <a:ext cx="8229600" cy="1143000"/>
          </a:xfrm>
        </p:spPr>
        <p:style>
          <a:lnRef idx="1">
            <a:schemeClr val="accent2"/>
          </a:lnRef>
          <a:fillRef idx="3">
            <a:schemeClr val="accent2"/>
          </a:fillRef>
          <a:effectRef idx="2">
            <a:schemeClr val="accent2"/>
          </a:effectRef>
          <a:fontRef idx="minor">
            <a:schemeClr val="lt1"/>
          </a:fontRef>
        </p:style>
        <p:txBody>
          <a:bodyPr/>
          <a:lstStyle/>
          <a:p>
            <a:r>
              <a:rPr lang="sl-SI" dirty="0" smtClean="0">
                <a:solidFill>
                  <a:schemeClr val="tx1"/>
                </a:solidFill>
              </a:rPr>
              <a:t>TROMOSTOVJE</a:t>
            </a:r>
            <a:endParaRPr lang="sl-SI" dirty="0">
              <a:solidFill>
                <a:schemeClr val="tx1"/>
              </a:solidFill>
            </a:endParaRPr>
          </a:p>
        </p:txBody>
      </p:sp>
      <p:pic>
        <p:nvPicPr>
          <p:cNvPr id="4" name="Označba mesta vsebine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99592" y="1700808"/>
            <a:ext cx="3406174" cy="2260848"/>
          </a:xfrm>
        </p:spPr>
      </p:pic>
      <p:cxnSp>
        <p:nvCxnSpPr>
          <p:cNvPr id="5" name="Raven povezovalnik 4"/>
          <p:cNvCxnSpPr/>
          <p:nvPr/>
        </p:nvCxnSpPr>
        <p:spPr>
          <a:xfrm>
            <a:off x="1763688" y="404664"/>
            <a:ext cx="0" cy="864096"/>
          </a:xfrm>
          <a:prstGeom prst="line">
            <a:avLst/>
          </a:prstGeom>
        </p:spPr>
        <p:style>
          <a:lnRef idx="3">
            <a:schemeClr val="dk1"/>
          </a:lnRef>
          <a:fillRef idx="0">
            <a:schemeClr val="dk1"/>
          </a:fillRef>
          <a:effectRef idx="2">
            <a:schemeClr val="dk1"/>
          </a:effectRef>
          <a:fontRef idx="minor">
            <a:schemeClr val="tx1"/>
          </a:fontRef>
        </p:style>
      </p:cxnSp>
      <p:sp>
        <p:nvSpPr>
          <p:cNvPr id="6" name="PoljeZBesedilom 5"/>
          <p:cNvSpPr txBox="1"/>
          <p:nvPr/>
        </p:nvSpPr>
        <p:spPr>
          <a:xfrm>
            <a:off x="826450" y="404664"/>
            <a:ext cx="710451" cy="923330"/>
          </a:xfrm>
          <a:prstGeom prst="rect">
            <a:avLst/>
          </a:prstGeom>
          <a:noFill/>
        </p:spPr>
        <p:txBody>
          <a:bodyPr wrap="none" rtlCol="0">
            <a:spAutoFit/>
          </a:bodyPr>
          <a:lstStyle/>
          <a:p>
            <a:r>
              <a:rPr lang="sl-SI" sz="5400" dirty="0"/>
              <a:t>4</a:t>
            </a:r>
            <a:r>
              <a:rPr lang="sl-SI" sz="5400" dirty="0" smtClean="0"/>
              <a:t>.</a:t>
            </a:r>
            <a:endParaRPr lang="sl-SI" sz="5400" dirty="0"/>
          </a:p>
        </p:txBody>
      </p:sp>
      <p:pic>
        <p:nvPicPr>
          <p:cNvPr id="7" name="Slika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88024" y="3573016"/>
            <a:ext cx="3593435" cy="2389634"/>
          </a:xfrm>
          <a:prstGeom prst="rect">
            <a:avLst/>
          </a:prstGeom>
        </p:spPr>
      </p:pic>
      <p:sp>
        <p:nvSpPr>
          <p:cNvPr id="8" name="PoljeZBesedilom 7"/>
          <p:cNvSpPr txBox="1"/>
          <p:nvPr/>
        </p:nvSpPr>
        <p:spPr>
          <a:xfrm>
            <a:off x="817922" y="4221088"/>
            <a:ext cx="3002745" cy="369332"/>
          </a:xfrm>
          <a:prstGeom prst="rect">
            <a:avLst/>
          </a:prstGeom>
          <a:noFill/>
        </p:spPr>
        <p:txBody>
          <a:bodyPr wrap="none" rtlCol="0">
            <a:spAutoFit/>
          </a:bodyPr>
          <a:lstStyle/>
          <a:p>
            <a:pPr marL="285750" indent="-285750">
              <a:buFont typeface="Arial" pitchFamily="34" charset="0"/>
              <a:buChar char="•"/>
            </a:pPr>
            <a:r>
              <a:rPr lang="sl-SI" dirty="0" smtClean="0">
                <a:solidFill>
                  <a:schemeClr val="accent2">
                    <a:lumMod val="75000"/>
                  </a:schemeClr>
                </a:solidFill>
              </a:rPr>
              <a:t>Tromostovje (</a:t>
            </a:r>
            <a:r>
              <a:rPr lang="sl-SI" dirty="0" err="1" smtClean="0">
                <a:solidFill>
                  <a:schemeClr val="accent2">
                    <a:lumMod val="75000"/>
                  </a:schemeClr>
                </a:solidFill>
              </a:rPr>
              <a:t>Triple</a:t>
            </a:r>
            <a:r>
              <a:rPr lang="sl-SI" dirty="0" smtClean="0">
                <a:solidFill>
                  <a:schemeClr val="accent2">
                    <a:lumMod val="75000"/>
                  </a:schemeClr>
                </a:solidFill>
              </a:rPr>
              <a:t> </a:t>
            </a:r>
            <a:r>
              <a:rPr lang="sl-SI" dirty="0" err="1" smtClean="0">
                <a:solidFill>
                  <a:schemeClr val="accent2">
                    <a:lumMod val="75000"/>
                  </a:schemeClr>
                </a:solidFill>
              </a:rPr>
              <a:t>Bridge</a:t>
            </a:r>
            <a:r>
              <a:rPr lang="sl-SI" dirty="0" smtClean="0">
                <a:solidFill>
                  <a:schemeClr val="accent2">
                    <a:lumMod val="75000"/>
                  </a:schemeClr>
                </a:solidFill>
              </a:rPr>
              <a:t>)</a:t>
            </a:r>
            <a:endParaRPr lang="sl-SI" dirty="0">
              <a:solidFill>
                <a:schemeClr val="accent2">
                  <a:lumMod val="75000"/>
                </a:schemeClr>
              </a:solidFill>
            </a:endParaRPr>
          </a:p>
        </p:txBody>
      </p:sp>
      <p:sp>
        <p:nvSpPr>
          <p:cNvPr id="9" name="PoljeZBesedilom 8"/>
          <p:cNvSpPr txBox="1"/>
          <p:nvPr/>
        </p:nvSpPr>
        <p:spPr>
          <a:xfrm>
            <a:off x="4474055" y="1670828"/>
            <a:ext cx="4912563" cy="1477328"/>
          </a:xfrm>
          <a:prstGeom prst="rect">
            <a:avLst/>
          </a:prstGeom>
          <a:noFill/>
        </p:spPr>
        <p:txBody>
          <a:bodyPr wrap="none" rtlCol="0">
            <a:spAutoFit/>
          </a:bodyPr>
          <a:lstStyle/>
          <a:p>
            <a:r>
              <a:rPr lang="sl-SI" dirty="0" err="1" smtClean="0"/>
              <a:t>Tromostovje</a:t>
            </a:r>
            <a:r>
              <a:rPr lang="sl-SI" dirty="0" smtClean="0"/>
              <a:t> </a:t>
            </a:r>
            <a:r>
              <a:rPr lang="en-US" dirty="0" smtClean="0"/>
              <a:t>is </a:t>
            </a:r>
            <a:r>
              <a:rPr lang="en-US" dirty="0"/>
              <a:t>a group of three bridges across the </a:t>
            </a:r>
            <a:endParaRPr lang="sl-SI" dirty="0" smtClean="0"/>
          </a:p>
          <a:p>
            <a:r>
              <a:rPr lang="en-US" dirty="0" err="1" smtClean="0"/>
              <a:t>Ljubljanica</a:t>
            </a:r>
            <a:r>
              <a:rPr lang="en-US" dirty="0" smtClean="0"/>
              <a:t> </a:t>
            </a:r>
            <a:r>
              <a:rPr lang="en-US" dirty="0"/>
              <a:t>River. It connects the Ljubljana's </a:t>
            </a:r>
            <a:endParaRPr lang="sl-SI" dirty="0" smtClean="0"/>
          </a:p>
          <a:p>
            <a:r>
              <a:rPr lang="en-US" dirty="0" smtClean="0"/>
              <a:t>historical</a:t>
            </a:r>
            <a:r>
              <a:rPr lang="en-US" dirty="0"/>
              <a:t>, </a:t>
            </a:r>
            <a:r>
              <a:rPr lang="en-US" dirty="0" smtClean="0"/>
              <a:t>medieval </a:t>
            </a:r>
            <a:r>
              <a:rPr lang="en-US" dirty="0"/>
              <a:t>town on one </a:t>
            </a:r>
            <a:r>
              <a:rPr lang="en-US" dirty="0" smtClean="0"/>
              <a:t>bank </a:t>
            </a:r>
            <a:r>
              <a:rPr lang="en-US" dirty="0"/>
              <a:t>and the </a:t>
            </a:r>
            <a:endParaRPr lang="sl-SI" dirty="0" smtClean="0"/>
          </a:p>
          <a:p>
            <a:r>
              <a:rPr lang="en-US" dirty="0" smtClean="0"/>
              <a:t>modern </a:t>
            </a:r>
            <a:r>
              <a:rPr lang="en-US" dirty="0"/>
              <a:t>city of Ljubljana, capital </a:t>
            </a:r>
            <a:endParaRPr lang="sl-SI" dirty="0" smtClean="0"/>
          </a:p>
          <a:p>
            <a:r>
              <a:rPr lang="en-US" dirty="0" smtClean="0"/>
              <a:t>of </a:t>
            </a:r>
            <a:r>
              <a:rPr lang="en-US" dirty="0"/>
              <a:t>Slovenia, on the other.</a:t>
            </a:r>
            <a:endParaRPr lang="sl-SI" dirty="0"/>
          </a:p>
        </p:txBody>
      </p:sp>
      <p:sp>
        <p:nvSpPr>
          <p:cNvPr id="10" name="PoljeZBesedilom 9"/>
          <p:cNvSpPr txBox="1"/>
          <p:nvPr/>
        </p:nvSpPr>
        <p:spPr>
          <a:xfrm>
            <a:off x="323528" y="6165304"/>
            <a:ext cx="7340792" cy="369332"/>
          </a:xfrm>
          <a:prstGeom prst="rect">
            <a:avLst/>
          </a:prstGeom>
          <a:noFill/>
        </p:spPr>
        <p:txBody>
          <a:bodyPr wrap="none" rtlCol="0">
            <a:spAutoFit/>
          </a:bodyPr>
          <a:lstStyle/>
          <a:p>
            <a:r>
              <a:rPr lang="sl-SI" dirty="0" smtClean="0"/>
              <a:t>More </a:t>
            </a:r>
            <a:r>
              <a:rPr lang="sl-SI" dirty="0" err="1" smtClean="0"/>
              <a:t>about</a:t>
            </a:r>
            <a:r>
              <a:rPr lang="sl-SI" dirty="0" smtClean="0"/>
              <a:t> </a:t>
            </a:r>
            <a:r>
              <a:rPr lang="sl-SI" dirty="0" err="1" smtClean="0"/>
              <a:t>Triple</a:t>
            </a:r>
            <a:r>
              <a:rPr lang="sl-SI" smtClean="0"/>
              <a:t> bridge: https</a:t>
            </a:r>
            <a:r>
              <a:rPr lang="sl-SI"/>
              <a:t>://www.youtube.com/watch?v=IxZggD2x1UE</a:t>
            </a:r>
            <a:endParaRPr lang="sl-SI" dirty="0"/>
          </a:p>
        </p:txBody>
      </p:sp>
    </p:spTree>
    <p:extLst>
      <p:ext uri="{BB962C8B-B14F-4D97-AF65-F5344CB8AC3E}">
        <p14:creationId xmlns="" xmlns:p14="http://schemas.microsoft.com/office/powerpoint/2010/main" val="2507423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značba mesta vsebine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27584" y="1556792"/>
            <a:ext cx="3017308" cy="4525963"/>
          </a:xfrm>
        </p:spPr>
      </p:pic>
      <p:sp>
        <p:nvSpPr>
          <p:cNvPr id="4" name="Pravokotnik 3"/>
          <p:cNvSpPr/>
          <p:nvPr/>
        </p:nvSpPr>
        <p:spPr>
          <a:xfrm>
            <a:off x="457200" y="274638"/>
            <a:ext cx="82296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dirty="0"/>
          </a:p>
        </p:txBody>
      </p:sp>
      <p:sp>
        <p:nvSpPr>
          <p:cNvPr id="3" name="TextBox 2"/>
          <p:cNvSpPr txBox="1"/>
          <p:nvPr/>
        </p:nvSpPr>
        <p:spPr>
          <a:xfrm>
            <a:off x="899592" y="384473"/>
            <a:ext cx="710451" cy="923330"/>
          </a:xfrm>
          <a:prstGeom prst="rect">
            <a:avLst/>
          </a:prstGeom>
          <a:noFill/>
        </p:spPr>
        <p:txBody>
          <a:bodyPr wrap="none" rtlCol="0">
            <a:spAutoFit/>
          </a:bodyPr>
          <a:lstStyle/>
          <a:p>
            <a:r>
              <a:rPr lang="sl-SI" sz="5400" dirty="0"/>
              <a:t>5</a:t>
            </a:r>
            <a:r>
              <a:rPr lang="sl-SI" sz="5400" dirty="0" smtClean="0"/>
              <a:t>.</a:t>
            </a:r>
            <a:endParaRPr lang="sl-SI" sz="5400" dirty="0"/>
          </a:p>
        </p:txBody>
      </p:sp>
      <p:sp>
        <p:nvSpPr>
          <p:cNvPr id="7" name="TextBox 6"/>
          <p:cNvSpPr txBox="1"/>
          <p:nvPr/>
        </p:nvSpPr>
        <p:spPr>
          <a:xfrm>
            <a:off x="1475656" y="384473"/>
            <a:ext cx="503664" cy="923330"/>
          </a:xfrm>
          <a:prstGeom prst="rect">
            <a:avLst/>
          </a:prstGeom>
          <a:noFill/>
        </p:spPr>
        <p:txBody>
          <a:bodyPr wrap="none" rtlCol="0">
            <a:spAutoFit/>
          </a:bodyPr>
          <a:lstStyle/>
          <a:p>
            <a:r>
              <a:rPr lang="sl-SI" sz="5400" dirty="0" smtClean="0"/>
              <a:t>|</a:t>
            </a:r>
            <a:endParaRPr lang="sl-SI" sz="5400" dirty="0"/>
          </a:p>
        </p:txBody>
      </p:sp>
      <p:sp>
        <p:nvSpPr>
          <p:cNvPr id="8" name="TextBox 7"/>
          <p:cNvSpPr txBox="1"/>
          <p:nvPr/>
        </p:nvSpPr>
        <p:spPr>
          <a:xfrm>
            <a:off x="2411760" y="461417"/>
            <a:ext cx="4563365" cy="769441"/>
          </a:xfrm>
          <a:prstGeom prst="rect">
            <a:avLst/>
          </a:prstGeom>
          <a:noFill/>
        </p:spPr>
        <p:txBody>
          <a:bodyPr wrap="none" rtlCol="0">
            <a:spAutoFit/>
          </a:bodyPr>
          <a:lstStyle/>
          <a:p>
            <a:r>
              <a:rPr lang="sl-SI" sz="4400" dirty="0" smtClean="0"/>
              <a:t>KRISTALNA PALAČA</a:t>
            </a:r>
            <a:endParaRPr lang="sl-SI" sz="4400" dirty="0"/>
          </a:p>
        </p:txBody>
      </p:sp>
      <p:sp>
        <p:nvSpPr>
          <p:cNvPr id="9" name="TextBox 8"/>
          <p:cNvSpPr txBox="1"/>
          <p:nvPr/>
        </p:nvSpPr>
        <p:spPr>
          <a:xfrm>
            <a:off x="4364155" y="1588150"/>
            <a:ext cx="4688463" cy="1200329"/>
          </a:xfrm>
          <a:prstGeom prst="rect">
            <a:avLst/>
          </a:prstGeom>
          <a:noFill/>
        </p:spPr>
        <p:txBody>
          <a:bodyPr wrap="none" rtlCol="0">
            <a:spAutoFit/>
          </a:bodyPr>
          <a:lstStyle/>
          <a:p>
            <a:r>
              <a:rPr lang="sl-SI" dirty="0" smtClean="0">
                <a:solidFill>
                  <a:schemeClr val="accent4">
                    <a:lumMod val="75000"/>
                  </a:schemeClr>
                </a:solidFill>
              </a:rPr>
              <a:t>Kristalna palača </a:t>
            </a:r>
            <a:r>
              <a:rPr lang="sl-SI" dirty="0" smtClean="0"/>
              <a:t>(</a:t>
            </a:r>
            <a:r>
              <a:rPr lang="sl-SI" dirty="0" err="1" smtClean="0"/>
              <a:t>Crystal</a:t>
            </a:r>
            <a:r>
              <a:rPr lang="sl-SI" dirty="0" smtClean="0"/>
              <a:t> </a:t>
            </a:r>
            <a:r>
              <a:rPr lang="sl-SI" dirty="0" err="1" smtClean="0"/>
              <a:t>Palace</a:t>
            </a:r>
            <a:r>
              <a:rPr lang="sl-SI" dirty="0" smtClean="0"/>
              <a:t>) is the tallest </a:t>
            </a:r>
          </a:p>
          <a:p>
            <a:r>
              <a:rPr lang="sl-SI" dirty="0" smtClean="0"/>
              <a:t>building in Slovenia and also the tallest building </a:t>
            </a:r>
          </a:p>
          <a:p>
            <a:r>
              <a:rPr lang="sl-SI" dirty="0" smtClean="0"/>
              <a:t>in Ljubljana with several shops, cafés and </a:t>
            </a:r>
          </a:p>
          <a:p>
            <a:r>
              <a:rPr lang="sl-SI" dirty="0" smtClean="0"/>
              <a:t>restaurants.</a:t>
            </a:r>
            <a:endParaRPr lang="sl-SI" dirty="0"/>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20380" y="2506588"/>
            <a:ext cx="2355726" cy="3140968"/>
          </a:xfrm>
          <a:prstGeom prst="rect">
            <a:avLst/>
          </a:prstGeom>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46441" y="4077072"/>
            <a:ext cx="3350253" cy="2512690"/>
          </a:xfrm>
          <a:prstGeom prst="rect">
            <a:avLst/>
          </a:prstGeom>
        </p:spPr>
      </p:pic>
    </p:spTree>
    <p:extLst>
      <p:ext uri="{BB962C8B-B14F-4D97-AF65-F5344CB8AC3E}">
        <p14:creationId xmlns="" xmlns:p14="http://schemas.microsoft.com/office/powerpoint/2010/main" val="755903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1484784"/>
            <a:ext cx="3058344" cy="2049091"/>
          </a:xfrm>
        </p:spPr>
      </p:pic>
      <p:sp>
        <p:nvSpPr>
          <p:cNvPr id="4" name="Pravokotnik 3"/>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TextBox 5"/>
          <p:cNvSpPr txBox="1"/>
          <p:nvPr/>
        </p:nvSpPr>
        <p:spPr>
          <a:xfrm>
            <a:off x="3635896" y="1628800"/>
            <a:ext cx="4491038" cy="646331"/>
          </a:xfrm>
          <a:prstGeom prst="rect">
            <a:avLst/>
          </a:prstGeom>
          <a:noFill/>
        </p:spPr>
        <p:txBody>
          <a:bodyPr wrap="none" rtlCol="0">
            <a:spAutoFit/>
          </a:bodyPr>
          <a:lstStyle/>
          <a:p>
            <a:r>
              <a:rPr lang="sl-SI" b="1" dirty="0" smtClean="0">
                <a:solidFill>
                  <a:schemeClr val="tx2">
                    <a:lumMod val="60000"/>
                    <a:lumOff val="40000"/>
                  </a:schemeClr>
                </a:solidFill>
              </a:rPr>
              <a:t>Zmajski most. </a:t>
            </a:r>
            <a:r>
              <a:rPr lang="sl-SI" dirty="0" smtClean="0"/>
              <a:t>One of the most photographed </a:t>
            </a:r>
          </a:p>
          <a:p>
            <a:r>
              <a:rPr lang="sl-SI" dirty="0" err="1" smtClean="0"/>
              <a:t>sights</a:t>
            </a:r>
            <a:r>
              <a:rPr lang="sl-SI" dirty="0" smtClean="0"/>
              <a:t> in Ljubljana, Dragon Bridge.</a:t>
            </a:r>
            <a:endParaRPr lang="sl-SI" dirty="0"/>
          </a:p>
        </p:txBody>
      </p:sp>
      <p:sp>
        <p:nvSpPr>
          <p:cNvPr id="8" name="TextBox 7"/>
          <p:cNvSpPr txBox="1"/>
          <p:nvPr/>
        </p:nvSpPr>
        <p:spPr>
          <a:xfrm>
            <a:off x="755576" y="384473"/>
            <a:ext cx="710451" cy="923330"/>
          </a:xfrm>
          <a:prstGeom prst="rect">
            <a:avLst/>
          </a:prstGeom>
          <a:noFill/>
        </p:spPr>
        <p:txBody>
          <a:bodyPr wrap="none" rtlCol="0">
            <a:spAutoFit/>
          </a:bodyPr>
          <a:lstStyle/>
          <a:p>
            <a:r>
              <a:rPr lang="sl-SI" sz="5400" dirty="0" smtClean="0"/>
              <a:t>6.</a:t>
            </a:r>
            <a:endParaRPr lang="sl-SI" sz="5400" dirty="0"/>
          </a:p>
        </p:txBody>
      </p:sp>
      <p:sp>
        <p:nvSpPr>
          <p:cNvPr id="9" name="TextBox 8"/>
          <p:cNvSpPr txBox="1"/>
          <p:nvPr/>
        </p:nvSpPr>
        <p:spPr>
          <a:xfrm>
            <a:off x="1331640" y="384473"/>
            <a:ext cx="503664" cy="923330"/>
          </a:xfrm>
          <a:prstGeom prst="rect">
            <a:avLst/>
          </a:prstGeom>
          <a:noFill/>
        </p:spPr>
        <p:txBody>
          <a:bodyPr wrap="none" rtlCol="0">
            <a:spAutoFit/>
          </a:bodyPr>
          <a:lstStyle/>
          <a:p>
            <a:r>
              <a:rPr lang="sl-SI" sz="5400" dirty="0" smtClean="0"/>
              <a:t>|</a:t>
            </a:r>
            <a:endParaRPr lang="sl-SI" sz="5400" dirty="0"/>
          </a:p>
        </p:txBody>
      </p:sp>
      <p:sp>
        <p:nvSpPr>
          <p:cNvPr id="10" name="TextBox 9"/>
          <p:cNvSpPr txBox="1"/>
          <p:nvPr/>
        </p:nvSpPr>
        <p:spPr>
          <a:xfrm>
            <a:off x="2267744" y="461417"/>
            <a:ext cx="1826590" cy="769441"/>
          </a:xfrm>
          <a:prstGeom prst="rect">
            <a:avLst/>
          </a:prstGeom>
          <a:noFill/>
        </p:spPr>
        <p:txBody>
          <a:bodyPr wrap="none" rtlCol="0">
            <a:spAutoFit/>
          </a:bodyPr>
          <a:lstStyle/>
          <a:p>
            <a:r>
              <a:rPr lang="sl-SI" sz="4400" dirty="0" smtClean="0"/>
              <a:t>SIGHTS</a:t>
            </a:r>
            <a:endParaRPr lang="sl-SI" sz="4400" dirty="0"/>
          </a:p>
        </p:txBody>
      </p: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36095" y="2636912"/>
            <a:ext cx="3230283" cy="2422712"/>
          </a:xfrm>
          <a:prstGeom prst="rect">
            <a:avLst/>
          </a:prstGeom>
        </p:spPr>
      </p:pic>
      <p:sp>
        <p:nvSpPr>
          <p:cNvPr id="12" name="TextBox 11"/>
          <p:cNvSpPr txBox="1"/>
          <p:nvPr/>
        </p:nvSpPr>
        <p:spPr>
          <a:xfrm>
            <a:off x="457199" y="3573016"/>
            <a:ext cx="4510209" cy="1200329"/>
          </a:xfrm>
          <a:prstGeom prst="rect">
            <a:avLst/>
          </a:prstGeom>
          <a:noFill/>
        </p:spPr>
        <p:txBody>
          <a:bodyPr wrap="none" rtlCol="0">
            <a:spAutoFit/>
          </a:bodyPr>
          <a:lstStyle/>
          <a:p>
            <a:r>
              <a:rPr lang="sl-SI" b="1" dirty="0" smtClean="0">
                <a:solidFill>
                  <a:schemeClr val="tx2">
                    <a:lumMod val="60000"/>
                    <a:lumOff val="40000"/>
                  </a:schemeClr>
                </a:solidFill>
              </a:rPr>
              <a:t>Prešernov trg. </a:t>
            </a:r>
            <a:r>
              <a:rPr lang="sl-SI" dirty="0" smtClean="0"/>
              <a:t>It‘s no exaggeration to say that </a:t>
            </a:r>
          </a:p>
          <a:p>
            <a:r>
              <a:rPr lang="sl-SI" dirty="0" smtClean="0"/>
              <a:t>Prešeren Square is not only the centre of </a:t>
            </a:r>
          </a:p>
          <a:p>
            <a:r>
              <a:rPr lang="sl-SI" dirty="0" smtClean="0"/>
              <a:t>Ljubljana, but truly the spiritual centre of the </a:t>
            </a:r>
          </a:p>
          <a:p>
            <a:r>
              <a:rPr lang="sl-SI" dirty="0" smtClean="0"/>
              <a:t>Slovene nation.</a:t>
            </a:r>
            <a:endParaRPr lang="sl-SI" dirty="0"/>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199" y="4778791"/>
            <a:ext cx="3106689" cy="2062065"/>
          </a:xfrm>
          <a:prstGeom prst="rect">
            <a:avLst/>
          </a:prstGeom>
        </p:spPr>
      </p:pic>
      <p:sp>
        <p:nvSpPr>
          <p:cNvPr id="14" name="TextBox 13"/>
          <p:cNvSpPr txBox="1"/>
          <p:nvPr/>
        </p:nvSpPr>
        <p:spPr>
          <a:xfrm>
            <a:off x="3649771" y="5159277"/>
            <a:ext cx="5130187" cy="923330"/>
          </a:xfrm>
          <a:prstGeom prst="rect">
            <a:avLst/>
          </a:prstGeom>
          <a:noFill/>
        </p:spPr>
        <p:txBody>
          <a:bodyPr wrap="none" rtlCol="0">
            <a:spAutoFit/>
          </a:bodyPr>
          <a:lstStyle/>
          <a:p>
            <a:r>
              <a:rPr lang="sl-SI" b="1" dirty="0" smtClean="0">
                <a:solidFill>
                  <a:schemeClr val="tx2">
                    <a:lumMod val="60000"/>
                    <a:lumOff val="40000"/>
                  </a:schemeClr>
                </a:solidFill>
              </a:rPr>
              <a:t>Tivoli. </a:t>
            </a:r>
            <a:r>
              <a:rPr lang="sl-SI" dirty="0" smtClean="0"/>
              <a:t>Ljubljana’s central park Tivoli offers countless </a:t>
            </a:r>
          </a:p>
          <a:p>
            <a:r>
              <a:rPr lang="sl-SI" dirty="0" smtClean="0"/>
              <a:t>paths, fields and play areas, as well as </a:t>
            </a:r>
            <a:r>
              <a:rPr lang="sl-SI" dirty="0" err="1" smtClean="0"/>
              <a:t>forest</a:t>
            </a:r>
            <a:r>
              <a:rPr lang="sl-SI" dirty="0" smtClean="0"/>
              <a:t> </a:t>
            </a:r>
            <a:r>
              <a:rPr lang="sl-SI" dirty="0" err="1" smtClean="0"/>
              <a:t>trails</a:t>
            </a:r>
            <a:endParaRPr lang="sl-SI" dirty="0" smtClean="0"/>
          </a:p>
          <a:p>
            <a:r>
              <a:rPr lang="sl-SI" dirty="0" smtClean="0"/>
              <a:t>on </a:t>
            </a:r>
            <a:r>
              <a:rPr lang="sl-SI" smtClean="0"/>
              <a:t>Rožnik </a:t>
            </a:r>
            <a:r>
              <a:rPr lang="sl-SI" smtClean="0"/>
              <a:t>Hill</a:t>
            </a:r>
            <a:r>
              <a:rPr lang="sl-SI" dirty="0" smtClean="0"/>
              <a:t>.</a:t>
            </a:r>
            <a:endParaRPr lang="sl-SI" dirty="0"/>
          </a:p>
        </p:txBody>
      </p:sp>
    </p:spTree>
    <p:extLst>
      <p:ext uri="{BB962C8B-B14F-4D97-AF65-F5344CB8AC3E}">
        <p14:creationId xmlns="" xmlns:p14="http://schemas.microsoft.com/office/powerpoint/2010/main" val="2224652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a:xfrm>
            <a:off x="457200" y="1600200"/>
            <a:ext cx="2890664" cy="4525963"/>
          </a:xfrm>
        </p:spPr>
        <p:txBody>
          <a:bodyPr>
            <a:normAutofit fontScale="92500" lnSpcReduction="20000"/>
          </a:bodyPr>
          <a:lstStyle/>
          <a:p>
            <a:r>
              <a:rPr lang="en-US" sz="2600" dirty="0" err="1">
                <a:solidFill>
                  <a:srgbClr val="FFC000"/>
                </a:solidFill>
              </a:rPr>
              <a:t>Predjama</a:t>
            </a:r>
            <a:r>
              <a:rPr lang="en-US" sz="2600" dirty="0">
                <a:solidFill>
                  <a:srgbClr val="FFC000"/>
                </a:solidFill>
              </a:rPr>
              <a:t> Castle </a:t>
            </a:r>
            <a:r>
              <a:rPr lang="en-US" sz="2600" dirty="0"/>
              <a:t>is a Renaissance castle built within a cave mouth in the historical region of Inner Carniola. It is located in the village of </a:t>
            </a:r>
            <a:r>
              <a:rPr lang="en-US" sz="2600" dirty="0" err="1"/>
              <a:t>Predjama</a:t>
            </a:r>
            <a:r>
              <a:rPr lang="en-US" sz="2600" dirty="0"/>
              <a:t>, approximately 11 </a:t>
            </a:r>
            <a:r>
              <a:rPr lang="en-US" sz="2600" dirty="0" err="1"/>
              <a:t>kilometres</a:t>
            </a:r>
            <a:r>
              <a:rPr lang="en-US" sz="2600" dirty="0"/>
              <a:t> from the town of </a:t>
            </a:r>
            <a:r>
              <a:rPr lang="en-US" sz="2600" dirty="0" err="1"/>
              <a:t>Postojna</a:t>
            </a:r>
            <a:r>
              <a:rPr lang="en-US" sz="2600" dirty="0"/>
              <a:t>.</a:t>
            </a:r>
          </a:p>
          <a:p>
            <a:endParaRPr lang="sl-SI" dirty="0"/>
          </a:p>
        </p:txBody>
      </p:sp>
      <p:sp>
        <p:nvSpPr>
          <p:cNvPr id="4" name="Rectangle 3"/>
          <p:cNvSpPr/>
          <p:nvPr/>
        </p:nvSpPr>
        <p:spPr>
          <a:xfrm>
            <a:off x="467544" y="260648"/>
            <a:ext cx="8208912" cy="1152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sl-SI"/>
          </a:p>
        </p:txBody>
      </p:sp>
      <p:sp>
        <p:nvSpPr>
          <p:cNvPr id="5" name="TextBox 4"/>
          <p:cNvSpPr txBox="1"/>
          <p:nvPr/>
        </p:nvSpPr>
        <p:spPr>
          <a:xfrm>
            <a:off x="827584" y="375047"/>
            <a:ext cx="710451" cy="923330"/>
          </a:xfrm>
          <a:prstGeom prst="rect">
            <a:avLst/>
          </a:prstGeom>
          <a:noFill/>
        </p:spPr>
        <p:txBody>
          <a:bodyPr wrap="none" rtlCol="0">
            <a:spAutoFit/>
          </a:bodyPr>
          <a:lstStyle/>
          <a:p>
            <a:r>
              <a:rPr lang="sl-SI" sz="5400" dirty="0" smtClean="0"/>
              <a:t>7.</a:t>
            </a:r>
            <a:endParaRPr lang="sl-SI" sz="5400" dirty="0"/>
          </a:p>
        </p:txBody>
      </p:sp>
      <p:sp>
        <p:nvSpPr>
          <p:cNvPr id="6" name="TextBox 5"/>
          <p:cNvSpPr txBox="1"/>
          <p:nvPr/>
        </p:nvSpPr>
        <p:spPr>
          <a:xfrm>
            <a:off x="1403648" y="375047"/>
            <a:ext cx="503664" cy="923330"/>
          </a:xfrm>
          <a:prstGeom prst="rect">
            <a:avLst/>
          </a:prstGeom>
          <a:noFill/>
        </p:spPr>
        <p:txBody>
          <a:bodyPr wrap="none" rtlCol="0">
            <a:spAutoFit/>
          </a:bodyPr>
          <a:lstStyle/>
          <a:p>
            <a:r>
              <a:rPr lang="sl-SI" sz="5400" dirty="0" smtClean="0"/>
              <a:t>|</a:t>
            </a:r>
            <a:endParaRPr lang="sl-SI" sz="5400" dirty="0"/>
          </a:p>
        </p:txBody>
      </p:sp>
      <p:sp>
        <p:nvSpPr>
          <p:cNvPr id="7" name="TextBox 6"/>
          <p:cNvSpPr txBox="1"/>
          <p:nvPr/>
        </p:nvSpPr>
        <p:spPr>
          <a:xfrm>
            <a:off x="1835696" y="482769"/>
            <a:ext cx="6550832" cy="707886"/>
          </a:xfrm>
          <a:prstGeom prst="rect">
            <a:avLst/>
          </a:prstGeom>
          <a:noFill/>
        </p:spPr>
        <p:txBody>
          <a:bodyPr wrap="none" rtlCol="0">
            <a:spAutoFit/>
          </a:bodyPr>
          <a:lstStyle/>
          <a:p>
            <a:r>
              <a:rPr lang="sl-SI" sz="4000" dirty="0" smtClean="0"/>
              <a:t>PREDJAMA </a:t>
            </a:r>
            <a:r>
              <a:rPr lang="sl-SI" sz="4000" dirty="0"/>
              <a:t>CASTLE, POSTOJNA</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7941" y="1556792"/>
            <a:ext cx="3938587" cy="2627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7864" y="4365104"/>
            <a:ext cx="4200525" cy="2163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3095393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706</Words>
  <Application>Microsoft Office PowerPoint</Application>
  <PresentationFormat>Diaprojekcija na zaslonu (4:3)</PresentationFormat>
  <Paragraphs>103</Paragraphs>
  <Slides>12</Slides>
  <Notes>0</Notes>
  <HiddenSlides>0</HiddenSlides>
  <MMClips>0</MMClips>
  <ScaleCrop>false</ScaleCrop>
  <HeadingPairs>
    <vt:vector size="4" baseType="variant">
      <vt:variant>
        <vt:lpstr>Tema</vt:lpstr>
      </vt:variant>
      <vt:variant>
        <vt:i4>1</vt:i4>
      </vt:variant>
      <vt:variant>
        <vt:lpstr>Naslovi diapozitivov</vt:lpstr>
      </vt:variant>
      <vt:variant>
        <vt:i4>12</vt:i4>
      </vt:variant>
    </vt:vector>
  </HeadingPairs>
  <TitlesOfParts>
    <vt:vector size="13" baseType="lpstr">
      <vt:lpstr>Officeova tema</vt:lpstr>
      <vt:lpstr>LJUBLJANA</vt:lpstr>
      <vt:lpstr>ARRIVING IN LJUBLJANA</vt:lpstr>
      <vt:lpstr>CULTURE &amp; EVENTS</vt:lpstr>
      <vt:lpstr>Diapozitiv 4</vt:lpstr>
      <vt:lpstr>Diapozitiv 5</vt:lpstr>
      <vt:lpstr>TROMOSTOVJE</vt:lpstr>
      <vt:lpstr>Diapozitiv 7</vt:lpstr>
      <vt:lpstr>Diapozitiv 8</vt:lpstr>
      <vt:lpstr>Diapozitiv 9</vt:lpstr>
      <vt:lpstr>Diapozitiv 10</vt:lpstr>
      <vt:lpstr>Diapozitiv 11</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in your pocket</dc:title>
  <dc:creator>A</dc:creator>
  <cp:lastModifiedBy>Tina</cp:lastModifiedBy>
  <cp:revision>27</cp:revision>
  <dcterms:created xsi:type="dcterms:W3CDTF">2014-12-19T14:01:09Z</dcterms:created>
  <dcterms:modified xsi:type="dcterms:W3CDTF">2015-01-21T14:11:25Z</dcterms:modified>
</cp:coreProperties>
</file>